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75"/>
  </p:notesMasterIdLst>
  <p:handoutMasterIdLst>
    <p:handoutMasterId r:id="rId76"/>
  </p:handoutMasterIdLst>
  <p:sldIdLst>
    <p:sldId id="256" r:id="rId2"/>
    <p:sldId id="471" r:id="rId3"/>
    <p:sldId id="516" r:id="rId4"/>
    <p:sldId id="922" r:id="rId5"/>
    <p:sldId id="903" r:id="rId6"/>
    <p:sldId id="771" r:id="rId7"/>
    <p:sldId id="924" r:id="rId8"/>
    <p:sldId id="926" r:id="rId9"/>
    <p:sldId id="927" r:id="rId10"/>
    <p:sldId id="928" r:id="rId11"/>
    <p:sldId id="930" r:id="rId12"/>
    <p:sldId id="932" r:id="rId13"/>
    <p:sldId id="933" r:id="rId14"/>
    <p:sldId id="934" r:id="rId15"/>
    <p:sldId id="935" r:id="rId16"/>
    <p:sldId id="936" r:id="rId17"/>
    <p:sldId id="937" r:id="rId18"/>
    <p:sldId id="938" r:id="rId19"/>
    <p:sldId id="940" r:id="rId20"/>
    <p:sldId id="942" r:id="rId21"/>
    <p:sldId id="943" r:id="rId22"/>
    <p:sldId id="944" r:id="rId23"/>
    <p:sldId id="945" r:id="rId24"/>
    <p:sldId id="946" r:id="rId25"/>
    <p:sldId id="948" r:id="rId26"/>
    <p:sldId id="949" r:id="rId27"/>
    <p:sldId id="918" r:id="rId28"/>
    <p:sldId id="951" r:id="rId29"/>
    <p:sldId id="953" r:id="rId30"/>
    <p:sldId id="954" r:id="rId31"/>
    <p:sldId id="955" r:id="rId32"/>
    <p:sldId id="956" r:id="rId33"/>
    <p:sldId id="957" r:id="rId34"/>
    <p:sldId id="958" r:id="rId35"/>
    <p:sldId id="959" r:id="rId36"/>
    <p:sldId id="960" r:id="rId37"/>
    <p:sldId id="963" r:id="rId38"/>
    <p:sldId id="961" r:id="rId39"/>
    <p:sldId id="962" r:id="rId40"/>
    <p:sldId id="964" r:id="rId41"/>
    <p:sldId id="965" r:id="rId42"/>
    <p:sldId id="966" r:id="rId43"/>
    <p:sldId id="968" r:id="rId44"/>
    <p:sldId id="969" r:id="rId45"/>
    <p:sldId id="970" r:id="rId46"/>
    <p:sldId id="973" r:id="rId47"/>
    <p:sldId id="867" r:id="rId48"/>
    <p:sldId id="974" r:id="rId49"/>
    <p:sldId id="975" r:id="rId50"/>
    <p:sldId id="976" r:id="rId51"/>
    <p:sldId id="977" r:id="rId52"/>
    <p:sldId id="978" r:id="rId53"/>
    <p:sldId id="980" r:id="rId54"/>
    <p:sldId id="982" r:id="rId55"/>
    <p:sldId id="984" r:id="rId56"/>
    <p:sldId id="983" r:id="rId57"/>
    <p:sldId id="986" r:id="rId58"/>
    <p:sldId id="987" r:id="rId59"/>
    <p:sldId id="923" r:id="rId60"/>
    <p:sldId id="988" r:id="rId61"/>
    <p:sldId id="989" r:id="rId62"/>
    <p:sldId id="990" r:id="rId63"/>
    <p:sldId id="992" r:id="rId64"/>
    <p:sldId id="993" r:id="rId65"/>
    <p:sldId id="994" r:id="rId66"/>
    <p:sldId id="996" r:id="rId67"/>
    <p:sldId id="997" r:id="rId68"/>
    <p:sldId id="999" r:id="rId69"/>
    <p:sldId id="1002" r:id="rId70"/>
    <p:sldId id="1001" r:id="rId71"/>
    <p:sldId id="1003" r:id="rId72"/>
    <p:sldId id="1004" r:id="rId73"/>
    <p:sldId id="385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/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C479D"/>
    <a:srgbClr val="DFDFE1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6" autoAdjust="0"/>
    <p:restoredTop sz="94963" autoAdjust="0"/>
  </p:normalViewPr>
  <p:slideViewPr>
    <p:cSldViewPr>
      <p:cViewPr varScale="1">
        <p:scale>
          <a:sx n="101" d="100"/>
          <a:sy n="101" d="100"/>
        </p:scale>
        <p:origin x="2460" y="10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E3490-9119-48F2-B91E-133C30F1A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CD76B-6285-4012-B26E-7D998E483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47D4D-C0F5-4364-BD2E-D5448EC2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92C5-AE7A-4198-911E-F65CE56B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6953-A3EA-4C0F-868C-A4D27CAF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59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879C7-75B1-46A7-BDF8-74787E0F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F1F99-9F94-4E7C-9C48-2C0990F79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2AE6C-7907-486A-B4BF-E416E21D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655A-0D4C-4F9D-BED0-91BCEF9C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67946-E10D-40E3-A0A7-28738D04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0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A7F467-F50B-4168-937C-AEED73255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BFED97-BDD3-463A-BF07-EF939E38F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E9796-DCF0-4E3C-856F-ECDCDA94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58968-3F8A-4B67-A3F4-EC0051B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E4-28EB-486C-BC8B-1A39FAF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613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6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030A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355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89959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143454" y="6309320"/>
            <a:ext cx="2715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2022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70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R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코딩 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데이터 분석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864E-A139-467B-86E6-D11EDAE2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E36BAD-03ED-4FF8-89FE-15E06D96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535F3-FAC6-4B0F-B3F5-5615F330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2D44B-96AB-418C-981F-32D79317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93E7D-38CE-4D2F-A850-0DC7E875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35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A652-CC0A-4D34-A1F3-2A041195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732DA3-F9D1-4D40-9987-7DCB5BEA3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2511D-1771-4B6E-9544-A9E522DD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246ED-A0F3-4C7E-9116-18409B6B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ECBE1-79C5-4581-8AF7-1152C2CF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23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3F31D-F265-407F-A7E3-D1889757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3117-75C5-4234-8019-1447FB13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81DE9-D51B-4CBC-AC2C-07A1861D1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3C612-7E07-4AF1-B84A-D8475D95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861A0-FB95-4677-A4AA-4E2258F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34F5E-C09A-4362-83B4-79DCF76A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34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7BCD-0F4C-47ED-BC03-93BEE888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29354-7EF8-4945-A307-3B31791A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B3ED2-D41B-4A47-AB7E-FAD36761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DFA046-C659-435E-AA77-8CEC87FF7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EB20D6-4D05-4A5B-AB41-7843DB2E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AB7A5F-23E7-4A45-A6CA-415E827B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FD0B2A-37E2-4C39-943D-12D9C6EE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4D40FA-C1C8-4D58-9F94-79E886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7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D42C4-2D7C-4DC4-852B-51531FBB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6AB6B3-C327-44AC-95D7-12C2CDAC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5FED57-7C99-49E8-A181-7A90F25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595FB-F738-4B46-BCAC-6E49A6D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7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E6494-047C-4F6B-B85E-E4B1854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F221B-399A-42E4-84CC-9E846D71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7C9BE-EF53-4928-AADD-FFE1784B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5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F677-A64C-4DB3-B822-A5629DC2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63EDC-29E0-40BC-A32F-6138ECB01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DDD2D-7DDA-4FFD-8CB7-CB958C92D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C3FB5-DE7D-4CDC-9329-E7BB7AE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4E85-6F59-43D3-803A-AEA4462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414B65-14C6-40EF-94C1-49782180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34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49A-8E5F-46D9-8F6A-6FA1E15C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E450A-813D-4220-BAEE-4AE5E9595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5A3C1-E0CF-4C45-8BC2-16B0A2A0A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BD31C-BB8C-4D5C-9D57-8713DBCF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1780AE-9C6F-4C96-ACA5-BB745A79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04E32-7529-4EE8-BA68-329A5E14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11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CBA9A-0DDC-4727-9EB1-2B834A42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EFF59-D14F-4C6F-8E05-526A06F59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4C1-A149-484D-978F-632B671CF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2022-10-31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EC58A-1BD8-4D70-94CE-3DBF0481B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3861-81B6-4B74-BFB7-A26048A5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0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689" r:id="rId17"/>
    <p:sldLayoutId id="2147483680" r:id="rId18"/>
    <p:sldLayoutId id="2147483685" r:id="rId1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0" y="5805488"/>
            <a:ext cx="9144000" cy="625475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Chapter 09. </a:t>
            </a:r>
            <a:r>
              <a:rPr lang="ko-KR" altLang="en-US" sz="3000" b="1" dirty="0" err="1">
                <a:solidFill>
                  <a:schemeClr val="bg1"/>
                </a:solidFill>
              </a:rPr>
              <a:t>원폼</a:t>
            </a:r>
            <a:r>
              <a:rPr lang="ko-KR" altLang="en-US" sz="3000" b="1" dirty="0">
                <a:solidFill>
                  <a:schemeClr val="bg1"/>
                </a:solidFill>
              </a:rPr>
              <a:t> 프로그래밍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78" y="476672"/>
            <a:ext cx="3337043" cy="45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프로젝트 작성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</a:pPr>
            <a:r>
              <a:rPr lang="en-US" altLang="ko-KR" dirty="0" smtClean="0"/>
              <a:t>&lt;Ctrl&gt;+</a:t>
            </a:r>
            <a:r>
              <a:rPr lang="en-US" altLang="ko-KR" dirty="0"/>
              <a:t> </a:t>
            </a:r>
            <a:r>
              <a:rPr lang="en-US" altLang="ko-KR" dirty="0" smtClean="0"/>
              <a:t>&lt;F5&gt;</a:t>
            </a:r>
            <a:r>
              <a:rPr lang="ko-KR" altLang="en-US" dirty="0" smtClean="0"/>
              <a:t> </a:t>
            </a:r>
            <a:r>
              <a:rPr lang="ko-KR" altLang="en-US" dirty="0"/>
              <a:t>또는 </a:t>
            </a:r>
            <a:r>
              <a:rPr lang="ko-KR" altLang="en-US" dirty="0" smtClean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디버그</a:t>
            </a:r>
            <a:r>
              <a:rPr lang="en-US" altLang="ko-KR" dirty="0"/>
              <a:t>] - [</a:t>
            </a:r>
            <a:r>
              <a:rPr lang="ko-KR" altLang="en-US" dirty="0" err="1"/>
              <a:t>디버그하지</a:t>
            </a:r>
            <a:r>
              <a:rPr lang="ko-KR" altLang="en-US" dirty="0"/>
              <a:t> 않고 </a:t>
            </a:r>
            <a:r>
              <a:rPr lang="ko-KR" altLang="en-US" dirty="0" smtClean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을 선택하면 프로그램이 </a:t>
            </a:r>
            <a:r>
              <a:rPr lang="ko-KR" altLang="en-US" dirty="0" smtClean="0"/>
              <a:t>실행된다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6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FA02D2-D745-41A1-84C0-4632D463D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64904"/>
            <a:ext cx="4248473" cy="31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속성 변경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속성</a:t>
            </a:r>
            <a:r>
              <a:rPr lang="en-US" altLang="ko-KR" dirty="0"/>
              <a:t>(Property): </a:t>
            </a:r>
            <a:r>
              <a:rPr lang="ko-KR" altLang="en-US" dirty="0"/>
              <a:t>컨트롤의 색상</a:t>
            </a:r>
            <a:r>
              <a:rPr lang="en-US" altLang="ko-KR" dirty="0"/>
              <a:t>, </a:t>
            </a:r>
            <a:r>
              <a:rPr lang="ko-KR" altLang="en-US" dirty="0"/>
              <a:t>글자</a:t>
            </a:r>
            <a:r>
              <a:rPr lang="en-US" altLang="ko-KR" dirty="0"/>
              <a:t>, </a:t>
            </a:r>
            <a:r>
              <a:rPr lang="ko-KR" altLang="en-US" dirty="0"/>
              <a:t>폰트 등</a:t>
            </a:r>
            <a:r>
              <a:rPr lang="en-US" altLang="ko-KR" dirty="0"/>
              <a:t> </a:t>
            </a:r>
            <a:r>
              <a:rPr lang="ko-KR" altLang="en-US" dirty="0"/>
              <a:t>각 컨트롤의 성격이나 특징</a:t>
            </a: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err="1"/>
              <a:t>윈폼도</a:t>
            </a:r>
            <a:r>
              <a:rPr lang="ko-KR" altLang="en-US" dirty="0"/>
              <a:t> 컨트롤의 일종이라고 보면 여러 개의 속성을 가지고 있는 것과 같다</a:t>
            </a:r>
            <a:r>
              <a:rPr lang="en-US" altLang="ko-KR" dirty="0"/>
              <a:t>.                                                </a:t>
            </a:r>
            <a:endParaRPr lang="en-US" altLang="ko-KR" sz="17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791779-C4D1-40E7-A279-584F9523D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4968552" cy="39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속성 변경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속성은 수십 가지가 있는데</a:t>
            </a:r>
            <a:r>
              <a:rPr lang="en-US" altLang="ko-KR" dirty="0"/>
              <a:t>, </a:t>
            </a:r>
            <a:r>
              <a:rPr lang="ko-KR" altLang="en-US" dirty="0"/>
              <a:t>주로 사용할 것들에 대해 살펴보자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B1D07-7085-4967-9C28-E8119CEEC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19" y="2255135"/>
            <a:ext cx="6630554" cy="35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속성 </a:t>
            </a:r>
            <a:r>
              <a:rPr lang="ko-KR" altLang="en-US" sz="2000" dirty="0" smtClean="0"/>
              <a:t>변경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A13E66-D0B8-482B-B1E8-D57E800E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844824"/>
            <a:ext cx="7056784" cy="39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Button </a:t>
            </a:r>
            <a:r>
              <a:rPr lang="ko-KR" altLang="en-US" sz="2000" dirty="0" smtClean="0"/>
              <a:t>추가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왼쪽 </a:t>
            </a:r>
            <a:r>
              <a:rPr lang="en-US" altLang="ko-KR" dirty="0" smtClean="0"/>
              <a:t>[</a:t>
            </a:r>
            <a:r>
              <a:rPr lang="ko-KR" altLang="en-US" dirty="0" smtClean="0"/>
              <a:t>도구 상자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공용 컨트롤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확장한 후</a:t>
            </a:r>
            <a:r>
              <a:rPr lang="en-US" altLang="ko-KR" dirty="0" smtClean="0"/>
              <a:t>, Button</a:t>
            </a:r>
            <a:r>
              <a:rPr lang="ko-KR" altLang="en-US" dirty="0" smtClean="0"/>
              <a:t>을 더블클릭하거나 마우스로 드래그해서 창으로 가져오면 된다</a:t>
            </a:r>
            <a:r>
              <a:rPr lang="en-US" altLang="ko-KR" dirty="0" smtClean="0"/>
              <a:t>.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75909-4218-4DB0-BC3F-07ACFBDC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23" y="2492896"/>
            <a:ext cx="6333097" cy="38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Button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(</a:t>
            </a:r>
            <a:r>
              <a:rPr lang="en-US" altLang="ko-KR" dirty="0"/>
              <a:t>Name) </a:t>
            </a:r>
            <a:r>
              <a:rPr lang="ko-KR" altLang="en-US" dirty="0"/>
              <a:t>속성은 </a:t>
            </a:r>
            <a:r>
              <a:rPr lang="en-US" altLang="ko-KR" b="1" dirty="0" err="1">
                <a:solidFill>
                  <a:schemeClr val="accent1"/>
                </a:solidFill>
              </a:rPr>
              <a:t>btn_change</a:t>
            </a:r>
            <a:r>
              <a:rPr lang="ko-KR" altLang="en-US" dirty="0"/>
              <a:t>로 지정하고</a:t>
            </a:r>
            <a:r>
              <a:rPr lang="en-US" altLang="ko-KR" dirty="0"/>
              <a:t>, Text </a:t>
            </a:r>
            <a:r>
              <a:rPr lang="ko-KR" altLang="en-US" dirty="0"/>
              <a:t>속성은 </a:t>
            </a:r>
            <a:r>
              <a:rPr lang="ko-KR" altLang="en-US" b="1" dirty="0">
                <a:solidFill>
                  <a:schemeClr val="accent1"/>
                </a:solidFill>
              </a:rPr>
              <a:t>클릭하세요</a:t>
            </a:r>
            <a:r>
              <a:rPr lang="ko-KR" altLang="en-US" dirty="0"/>
              <a:t>로 한다</a:t>
            </a:r>
            <a:r>
              <a:rPr lang="en-US" altLang="ko-KR" dirty="0"/>
              <a:t>. </a:t>
            </a:r>
            <a:r>
              <a:rPr lang="ko-KR" altLang="en-US" dirty="0"/>
              <a:t>필요하다면 창 크기와 </a:t>
            </a:r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 err="1"/>
              <a:t>BackColor</a:t>
            </a:r>
            <a:r>
              <a:rPr lang="en-US" altLang="ko-KR" dirty="0"/>
              <a:t>, </a:t>
            </a:r>
            <a:r>
              <a:rPr lang="en-US" altLang="ko-KR" dirty="0" err="1"/>
              <a:t>ForeColor</a:t>
            </a:r>
            <a:r>
              <a:rPr lang="en-US" altLang="ko-KR" dirty="0"/>
              <a:t>, Font </a:t>
            </a:r>
            <a:r>
              <a:rPr lang="ko-KR" altLang="en-US" dirty="0"/>
              <a:t>등의 속성을 변경해도 된다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E6F842-98BE-4ACD-B825-0C1822BB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28575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1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프로그램이 실행되어 </a:t>
            </a:r>
            <a:r>
              <a:rPr lang="ko-KR" altLang="en-US" dirty="0" err="1"/>
              <a:t>윈폼이</a:t>
            </a:r>
            <a:r>
              <a:rPr lang="ko-KR" altLang="en-US" dirty="0"/>
              <a:t> 화면에 나올 때 자동으로 실행될 코드가 필요한 경우가 있다</a:t>
            </a:r>
            <a:r>
              <a:rPr lang="en-US" altLang="ko-KR" dirty="0"/>
              <a:t>. </a:t>
            </a:r>
            <a:r>
              <a:rPr lang="ko-KR" altLang="en-US" dirty="0"/>
              <a:t>이때는 </a:t>
            </a:r>
            <a:r>
              <a:rPr lang="en-US" altLang="ko-KR" b="1" dirty="0">
                <a:solidFill>
                  <a:schemeClr val="accent1"/>
                </a:solidFill>
              </a:rPr>
              <a:t>Form1_Load( )</a:t>
            </a:r>
            <a:r>
              <a:rPr lang="en-US" altLang="ko-KR" dirty="0"/>
              <a:t> </a:t>
            </a:r>
            <a:r>
              <a:rPr lang="ko-KR" altLang="en-US" dirty="0"/>
              <a:t>메서드 안에 필요한 코드를 삽입하면 된다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창의 빈 폼에서 마우스 오른쪽을 클릭해 </a:t>
            </a:r>
            <a:r>
              <a:rPr lang="en-US" altLang="ko-KR" dirty="0"/>
              <a:t>[</a:t>
            </a:r>
            <a:r>
              <a:rPr lang="ko-KR" altLang="en-US" dirty="0"/>
              <a:t>코드 보기</a:t>
            </a:r>
            <a:r>
              <a:rPr lang="en-US" altLang="ko-KR" dirty="0"/>
              <a:t>]</a:t>
            </a:r>
            <a:r>
              <a:rPr lang="ko-KR" altLang="en-US" dirty="0"/>
              <a:t>를 선택하자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6E79B-BDBD-476B-AD71-854A841F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944"/>
            <a:ext cx="4333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창 위쪽에 </a:t>
            </a:r>
            <a:r>
              <a:rPr lang="en-US" altLang="ko-KR" dirty="0"/>
              <a:t>[Form1.cs] </a:t>
            </a:r>
            <a:r>
              <a:rPr lang="ko-KR" altLang="en-US" dirty="0"/>
              <a:t>탭이 생기면서 소스 코드가 보일 것이다</a:t>
            </a:r>
            <a:r>
              <a:rPr lang="en-US" altLang="ko-KR" dirty="0"/>
              <a:t>. </a:t>
            </a:r>
            <a:r>
              <a:rPr lang="ko-KR" altLang="en-US" dirty="0"/>
              <a:t>이제부터 </a:t>
            </a:r>
            <a:r>
              <a:rPr lang="en-US" altLang="ko-KR" dirty="0"/>
              <a:t>[Form1.cs] </a:t>
            </a:r>
            <a:r>
              <a:rPr lang="ko-KR" altLang="en-US" dirty="0"/>
              <a:t>탭을 누르면 소스 코드가 보이고</a:t>
            </a:r>
            <a:r>
              <a:rPr lang="en-US" altLang="ko-KR" dirty="0"/>
              <a:t>, [Form1.cs[</a:t>
            </a:r>
            <a:r>
              <a:rPr lang="ko-KR" altLang="en-US" dirty="0"/>
              <a:t>디자인</a:t>
            </a:r>
            <a:r>
              <a:rPr lang="en-US" altLang="ko-KR" dirty="0"/>
              <a:t>]] </a:t>
            </a:r>
            <a:r>
              <a:rPr lang="ko-KR" altLang="en-US" dirty="0"/>
              <a:t>탭을 누르면 디자인 화면이 보인다</a:t>
            </a:r>
            <a:r>
              <a:rPr lang="en-US" altLang="ko-KR" dirty="0"/>
              <a:t>. </a:t>
            </a:r>
            <a:r>
              <a:rPr lang="ko-KR" altLang="en-US" dirty="0"/>
              <a:t>같은 프로그램을 소스 코드로 볼지</a:t>
            </a:r>
            <a:r>
              <a:rPr lang="en-US" altLang="ko-KR" dirty="0"/>
              <a:t>, </a:t>
            </a:r>
            <a:r>
              <a:rPr lang="ko-KR" altLang="en-US" dirty="0"/>
              <a:t>그래픽 화면으로 볼지 선택할 수 있다</a:t>
            </a:r>
            <a:r>
              <a:rPr lang="en-US" altLang="ko-KR" dirty="0"/>
              <a:t>.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1B084-4EEF-469C-9DDD-1F9342FE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5400600" cy="27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4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9-1] </a:t>
            </a:r>
            <a:r>
              <a:rPr lang="ko-KR" altLang="en-US" b="1" dirty="0" err="1">
                <a:solidFill>
                  <a:srgbClr val="008000"/>
                </a:solidFill>
              </a:rPr>
              <a:t>윈폼에</a:t>
            </a:r>
            <a:r>
              <a:rPr lang="ko-KR" altLang="en-US" b="1" dirty="0">
                <a:solidFill>
                  <a:srgbClr val="008000"/>
                </a:solidFill>
              </a:rPr>
              <a:t> 자동으로 생성된 소스 코드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  <a:endParaRPr lang="en-US" altLang="ko-KR" sz="1700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26C31-6B08-49CF-8DC9-32DF6D32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7" y="2203441"/>
            <a:ext cx="6765731" cy="44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64EA5-500D-469B-A019-B99DCC87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25119"/>
            <a:ext cx="5616624" cy="36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140968"/>
            <a:ext cx="6162972" cy="3024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이 장에서 만들 프로그램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기본 </a:t>
            </a:r>
            <a:r>
              <a:rPr lang="ko-KR" altLang="en-US" sz="2000" b="1" dirty="0" err="1"/>
              <a:t>윈폼의</a:t>
            </a:r>
            <a:r>
              <a:rPr lang="ko-KR" altLang="en-US" sz="2000" b="1" dirty="0"/>
              <a:t> 작성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컨트롤의 활용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/>
              <a:t>마우스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키보드 이벤트 처리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</a:rPr>
              <a:t>메뉴와 대화 상자</a:t>
            </a:r>
            <a:endParaRPr lang="en-US" altLang="ko-KR" sz="2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9-2] </a:t>
            </a:r>
            <a:r>
              <a:rPr lang="ko-KR" altLang="en-US" b="1" dirty="0">
                <a:solidFill>
                  <a:srgbClr val="008000"/>
                </a:solidFill>
              </a:rPr>
              <a:t>폼이 로딩될 때 작동되는 메서드 추가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  <a:endParaRPr lang="en-US" altLang="ko-KR" sz="1700" b="1" dirty="0">
              <a:solidFill>
                <a:srgbClr val="008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D73D2E-AFF4-480F-BD0C-6947ACE69B82}"/>
              </a:ext>
            </a:extLst>
          </p:cNvPr>
          <p:cNvGrpSpPr/>
          <p:nvPr/>
        </p:nvGrpSpPr>
        <p:grpSpPr>
          <a:xfrm>
            <a:off x="1115616" y="2204864"/>
            <a:ext cx="7162800" cy="4536504"/>
            <a:chOff x="861392" y="2204864"/>
            <a:chExt cx="7162800" cy="45365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218E34-3BE5-475B-B2A2-5DC11615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392" y="2204864"/>
              <a:ext cx="7162800" cy="28194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D21A2B-E0BE-4606-B354-88F58A51D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" r="940"/>
            <a:stretch/>
          </p:blipFill>
          <p:spPr>
            <a:xfrm>
              <a:off x="865414" y="4979243"/>
              <a:ext cx="7158778" cy="176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61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000" dirty="0"/>
              <a:t>프로그램의 시작과 동시에 실행되는 </a:t>
            </a:r>
            <a:r>
              <a:rPr lang="en-US" altLang="ko-KR" sz="2000" dirty="0"/>
              <a:t>Form1_Load( ) </a:t>
            </a:r>
            <a:r>
              <a:rPr lang="ko-KR" altLang="en-US" sz="2000" dirty="0"/>
              <a:t>메서드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9-2] </a:t>
            </a:r>
            <a:r>
              <a:rPr lang="ko-KR" altLang="en-US" b="1" dirty="0">
                <a:solidFill>
                  <a:srgbClr val="008000"/>
                </a:solidFill>
              </a:rPr>
              <a:t>폼이 로딩될 때 작동되는 메서드 추가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F7535-F48F-409F-B82B-82F7C531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258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4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코드로 컨트롤의 속성 변경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프로그램이 </a:t>
            </a:r>
            <a:r>
              <a:rPr lang="ko-KR" altLang="en-US" dirty="0"/>
              <a:t>실행되면서 동적으로 속성이 변경되도록 소스 코드를 작성해보자</a:t>
            </a:r>
            <a:r>
              <a:rPr lang="en-US" altLang="ko-KR" dirty="0"/>
              <a:t>. </a:t>
            </a:r>
            <a:r>
              <a:rPr lang="ko-KR" altLang="en-US" dirty="0"/>
              <a:t>컨트롤 속성을 변경하기 위한 형식은 다음과 같다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컨트롤 이름은 </a:t>
            </a:r>
            <a:r>
              <a:rPr lang="ko-KR" altLang="en-US" dirty="0" err="1"/>
              <a:t>윈폼에서</a:t>
            </a:r>
            <a:r>
              <a:rPr lang="ko-KR" altLang="en-US" dirty="0"/>
              <a:t> 지정한 이름이다</a:t>
            </a:r>
            <a:r>
              <a:rPr lang="en-US" altLang="ko-KR" dirty="0"/>
              <a:t>. </a:t>
            </a:r>
            <a:r>
              <a:rPr lang="ko-KR" altLang="en-US" dirty="0"/>
              <a:t>앞에서 </a:t>
            </a:r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/>
              <a:t>(Name) </a:t>
            </a:r>
            <a:r>
              <a:rPr lang="ko-KR" altLang="en-US" dirty="0"/>
              <a:t>속성을 </a:t>
            </a:r>
            <a:r>
              <a:rPr lang="en-US" altLang="ko-KR" dirty="0" err="1"/>
              <a:t>btn_change</a:t>
            </a:r>
            <a:r>
              <a:rPr lang="ko-KR" altLang="en-US" dirty="0"/>
              <a:t>로 변경했는데 이것이 컨트롤 이름이다</a:t>
            </a:r>
            <a:r>
              <a:rPr lang="en-US" altLang="ko-KR" dirty="0"/>
              <a:t>. </a:t>
            </a:r>
            <a:r>
              <a:rPr lang="ko-KR" altLang="en-US" dirty="0"/>
              <a:t>속성은 컨트롤을 선택했을 때 오른쪽에 표시되는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창의 내용들이 다</a:t>
            </a:r>
            <a:r>
              <a:rPr lang="en-US" altLang="ko-KR" dirty="0"/>
              <a:t>. </a:t>
            </a:r>
            <a:r>
              <a:rPr lang="ko-KR" altLang="en-US" dirty="0"/>
              <a:t>한 예로</a:t>
            </a:r>
            <a:r>
              <a:rPr lang="en-US" altLang="ko-KR" dirty="0"/>
              <a:t>, Button</a:t>
            </a:r>
            <a:r>
              <a:rPr lang="ko-KR" altLang="en-US" dirty="0"/>
              <a:t>의 배경색을 파란색으로 변경하려면 다음과 같은 소스 코드를 사용한다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5E943-8773-4B4E-82B7-B6FC7D6F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98" y="2492896"/>
            <a:ext cx="7219950" cy="41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F3FCDC-24A4-4788-9D6C-A30D6BAED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98" y="4509120"/>
            <a:ext cx="71342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2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000" dirty="0"/>
              <a:t>코드로 컨트롤의 속성 변경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9-3] </a:t>
            </a:r>
            <a:r>
              <a:rPr lang="ko-KR" altLang="en-US" b="1" dirty="0">
                <a:solidFill>
                  <a:srgbClr val="008000"/>
                </a:solidFill>
              </a:rPr>
              <a:t>폼이 로딩될 때 </a:t>
            </a:r>
            <a:r>
              <a:rPr lang="en-US" altLang="ko-KR" b="1" dirty="0">
                <a:solidFill>
                  <a:srgbClr val="008000"/>
                </a:solidFill>
              </a:rPr>
              <a:t>Button </a:t>
            </a:r>
            <a:r>
              <a:rPr lang="ko-KR" altLang="en-US" b="1" dirty="0">
                <a:solidFill>
                  <a:srgbClr val="008000"/>
                </a:solidFill>
              </a:rPr>
              <a:t>속성 변경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268710-3B0E-4886-A165-83BB38CBAB31}"/>
              </a:ext>
            </a:extLst>
          </p:cNvPr>
          <p:cNvGrpSpPr/>
          <p:nvPr/>
        </p:nvGrpSpPr>
        <p:grpSpPr>
          <a:xfrm>
            <a:off x="1187624" y="2204864"/>
            <a:ext cx="7172326" cy="2077963"/>
            <a:chOff x="807962" y="2204864"/>
            <a:chExt cx="7172326" cy="20779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EBB9C7-9B46-4913-9BA7-1FBE91A6F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" r="719"/>
            <a:stretch/>
          </p:blipFill>
          <p:spPr>
            <a:xfrm>
              <a:off x="807962" y="2204864"/>
              <a:ext cx="7172326" cy="876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04ECF3-65B5-4C05-B26C-0B84F52C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63" y="2996952"/>
              <a:ext cx="7172325" cy="128587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46F2A97-71DE-4858-9039-4E855D07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461321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en-US" altLang="ko-KR" sz="2000" dirty="0"/>
              <a:t>Button</a:t>
            </a:r>
            <a:r>
              <a:rPr lang="ko-KR" altLang="en-US" sz="2000" dirty="0"/>
              <a:t>에 기본 이벤트 추가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9-4] </a:t>
            </a:r>
            <a:r>
              <a:rPr lang="ko-KR" altLang="en-US" b="1" dirty="0">
                <a:solidFill>
                  <a:srgbClr val="008000"/>
                </a:solidFill>
              </a:rPr>
              <a:t>폼이 로딩될 때 </a:t>
            </a:r>
            <a:r>
              <a:rPr lang="en-US" altLang="ko-KR" b="1" dirty="0">
                <a:solidFill>
                  <a:srgbClr val="008000"/>
                </a:solidFill>
              </a:rPr>
              <a:t>Button </a:t>
            </a:r>
            <a:r>
              <a:rPr lang="ko-KR" altLang="en-US" b="1" dirty="0">
                <a:solidFill>
                  <a:srgbClr val="008000"/>
                </a:solidFill>
              </a:rPr>
              <a:t>속성 변경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ABE3A7-C25A-43B8-B7A2-B5F2EB79D18A}"/>
              </a:ext>
            </a:extLst>
          </p:cNvPr>
          <p:cNvGrpSpPr/>
          <p:nvPr/>
        </p:nvGrpSpPr>
        <p:grpSpPr>
          <a:xfrm>
            <a:off x="1187624" y="2197407"/>
            <a:ext cx="7173930" cy="1847852"/>
            <a:chOff x="1187624" y="4221088"/>
            <a:chExt cx="7173930" cy="18478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092451-E8B4-433F-AE48-A88E5C5F4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37"/>
            <a:stretch/>
          </p:blipFill>
          <p:spPr>
            <a:xfrm>
              <a:off x="1187624" y="4221088"/>
              <a:ext cx="7173930" cy="13239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9F2DC6-470D-4E5E-BA37-6310F31A0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"/>
            <a:stretch/>
          </p:blipFill>
          <p:spPr>
            <a:xfrm>
              <a:off x="1187624" y="5487915"/>
              <a:ext cx="7173930" cy="5810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558AA5E-6AE1-4885-8B79-CB7D732B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58" y="4045259"/>
            <a:ext cx="21526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1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en-US" altLang="ko-KR" sz="2000" dirty="0"/>
              <a:t>Button</a:t>
            </a:r>
            <a:r>
              <a:rPr lang="ko-KR" altLang="en-US" sz="2000" dirty="0"/>
              <a:t>에 다른 이벤트 추가</a:t>
            </a:r>
            <a:endParaRPr lang="en-US" altLang="ko-KR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Button</a:t>
            </a:r>
            <a:r>
              <a:rPr lang="ko-KR" altLang="en-US" dirty="0"/>
              <a:t>의 기본 이벤트는 </a:t>
            </a:r>
            <a:r>
              <a:rPr lang="en-US" altLang="ko-KR" dirty="0"/>
              <a:t>Click </a:t>
            </a:r>
            <a:r>
              <a:rPr lang="ko-KR" altLang="en-US" dirty="0"/>
              <a:t>이벤트이므로</a:t>
            </a:r>
            <a:r>
              <a:rPr lang="en-US" altLang="ko-KR" dirty="0"/>
              <a:t>, </a:t>
            </a:r>
            <a:r>
              <a:rPr lang="en-US" altLang="ko-KR" dirty="0" err="1"/>
              <a:t>MouseEnter</a:t>
            </a:r>
            <a:r>
              <a:rPr lang="ko-KR" altLang="en-US" dirty="0"/>
              <a:t>나 </a:t>
            </a:r>
            <a:r>
              <a:rPr lang="en-US" altLang="ko-KR" dirty="0" err="1"/>
              <a:t>MouseLeave</a:t>
            </a:r>
            <a:r>
              <a:rPr lang="en-US" altLang="ko-KR" dirty="0"/>
              <a:t> </a:t>
            </a:r>
            <a:r>
              <a:rPr lang="ko-KR" altLang="en-US" dirty="0"/>
              <a:t>이벤트는 </a:t>
            </a: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창에서 버튼을 </a:t>
            </a:r>
            <a:r>
              <a:rPr lang="ko-KR" altLang="en-US" dirty="0" err="1"/>
              <a:t>더블클릭해서</a:t>
            </a:r>
            <a:r>
              <a:rPr lang="ko-KR" altLang="en-US" dirty="0"/>
              <a:t> 작성할 수 없다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탭을 클릭하고 </a:t>
            </a:r>
            <a:r>
              <a:rPr lang="en-US" altLang="ko-KR" dirty="0"/>
              <a:t>Button</a:t>
            </a:r>
            <a:r>
              <a:rPr lang="ko-KR" altLang="en-US" dirty="0"/>
              <a:t>은 한 번만 클릭한 후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창에서 번개 모양의 </a:t>
            </a: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 </a:t>
            </a:r>
            <a:r>
              <a:rPr lang="ko-KR" altLang="en-US" dirty="0"/>
              <a:t>아이콘을 클릭한다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ko-KR" altLang="en-US" dirty="0"/>
              <a:t>옆 빈칸 을 </a:t>
            </a:r>
            <a:r>
              <a:rPr lang="ko-KR" altLang="en-US" dirty="0" err="1"/>
              <a:t>더블클릭하면</a:t>
            </a:r>
            <a:r>
              <a:rPr lang="ko-KR" altLang="en-US" dirty="0"/>
              <a:t> 자동으로 </a:t>
            </a:r>
            <a:r>
              <a:rPr lang="en-US" altLang="ko-KR" b="1" dirty="0" err="1">
                <a:solidFill>
                  <a:schemeClr val="accent1"/>
                </a:solidFill>
              </a:rPr>
              <a:t>btn_change_MouseEnter</a:t>
            </a:r>
            <a:r>
              <a:rPr lang="en-US" altLang="ko-KR" b="1" dirty="0">
                <a:solidFill>
                  <a:schemeClr val="accent1"/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메서드가 생성된다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9C90B-E4EC-4819-B729-DB48FE5F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4536504" cy="25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7"/>
            </a:pPr>
            <a:r>
              <a:rPr lang="en-US" altLang="ko-KR" sz="2000" dirty="0"/>
              <a:t>Button</a:t>
            </a:r>
            <a:r>
              <a:rPr lang="ko-KR" altLang="en-US" sz="2000" dirty="0"/>
              <a:t>에 다른 이벤트 추가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9-5] </a:t>
            </a:r>
            <a:r>
              <a:rPr lang="ko-KR" altLang="en-US" b="1" dirty="0">
                <a:solidFill>
                  <a:srgbClr val="008000"/>
                </a:solidFill>
              </a:rPr>
              <a:t>추가 마우스 이벤트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Project09_1)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81D5A6-DCC6-4B4D-AB9F-E15441D3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172325" cy="2771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3AD4F-8CE8-4A4B-B82C-0E35202A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69" y="4149080"/>
            <a:ext cx="4139952" cy="20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9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컨트롤의 활용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48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 컨트롤 </a:t>
            </a:r>
            <a:r>
              <a:rPr lang="en-US" altLang="ko-KR" sz="2000" dirty="0"/>
              <a:t>: Label, </a:t>
            </a:r>
            <a:r>
              <a:rPr lang="en-US" altLang="ko-KR" sz="2000" dirty="0" err="1"/>
              <a:t>TextBox</a:t>
            </a:r>
            <a:r>
              <a:rPr lang="en-US" altLang="ko-KR" sz="2000" dirty="0"/>
              <a:t>, Button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Label :</a:t>
            </a:r>
            <a:r>
              <a:rPr lang="ko-KR" altLang="en-US" dirty="0" smtClean="0"/>
              <a:t> </a:t>
            </a:r>
            <a:r>
              <a:rPr lang="ko-KR" altLang="en-US" dirty="0"/>
              <a:t>단순히 글자를 표시하는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err="1" smtClean="0"/>
              <a:t>TextBox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값을 입력하는 </a:t>
            </a:r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smtClean="0"/>
              <a:t>Button :</a:t>
            </a:r>
            <a:r>
              <a:rPr lang="ko-KR" altLang="en-US" dirty="0" smtClean="0"/>
              <a:t> </a:t>
            </a:r>
            <a:r>
              <a:rPr lang="ko-KR" altLang="en-US" dirty="0"/>
              <a:t>어떤 작동을 시작하는 </a:t>
            </a:r>
            <a:r>
              <a:rPr lang="ko-KR" altLang="en-US" dirty="0" smtClean="0"/>
              <a:t>용도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56E5C8-582B-4CDC-949D-11189261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4984"/>
            <a:ext cx="5328592" cy="32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0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 컨트롤 </a:t>
            </a:r>
            <a:r>
              <a:rPr lang="en-US" altLang="ko-KR" sz="2000" dirty="0"/>
              <a:t>: Label, </a:t>
            </a:r>
            <a:r>
              <a:rPr lang="en-US" altLang="ko-KR" sz="2000" dirty="0" err="1"/>
              <a:t>TextBox</a:t>
            </a:r>
            <a:r>
              <a:rPr lang="en-US" altLang="ko-KR" sz="2000" dirty="0"/>
              <a:t>, Button</a:t>
            </a: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9-6] </a:t>
            </a:r>
            <a:r>
              <a:rPr lang="ko-KR" altLang="en-US" b="1" dirty="0">
                <a:solidFill>
                  <a:srgbClr val="008000"/>
                </a:solidFill>
              </a:rPr>
              <a:t>로그인 기능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</a:t>
            </a:r>
            <a:r>
              <a:rPr lang="en-US" altLang="ko-KR" b="1" dirty="0">
                <a:solidFill>
                  <a:srgbClr val="008000"/>
                </a:solidFill>
              </a:rPr>
              <a:t>: Project09_2)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D2846-AD15-437E-B18F-C593D6DB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6696744" cy="43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이 장에서 만들 프로그램</a:t>
            </a:r>
            <a:endParaRPr lang="ko-KR" altLang="en-US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 컨트롤 </a:t>
            </a:r>
            <a:r>
              <a:rPr lang="en-US" altLang="ko-KR" sz="2000" dirty="0"/>
              <a:t>: Label, </a:t>
            </a:r>
            <a:r>
              <a:rPr lang="en-US" altLang="ko-KR" sz="2000" dirty="0" err="1"/>
              <a:t>TextBox</a:t>
            </a:r>
            <a:r>
              <a:rPr lang="en-US" altLang="ko-KR" sz="2000" dirty="0"/>
              <a:t>, Button</a:t>
            </a: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9-6] </a:t>
            </a:r>
            <a:r>
              <a:rPr lang="ko-KR" altLang="en-US" b="1" dirty="0">
                <a:solidFill>
                  <a:srgbClr val="008000"/>
                </a:solidFill>
              </a:rPr>
              <a:t>로그인 기능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</a:t>
            </a:r>
            <a:r>
              <a:rPr lang="en-US" altLang="ko-KR" b="1" dirty="0">
                <a:solidFill>
                  <a:srgbClr val="008000"/>
                </a:solidFill>
              </a:rPr>
              <a:t>: Project09_2)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D9C55-8512-404D-8794-108FBE0A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2387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기본 컨트롤 </a:t>
            </a:r>
            <a:r>
              <a:rPr lang="en-US" altLang="ko-KR" sz="2000" dirty="0"/>
              <a:t>: Label, </a:t>
            </a:r>
            <a:r>
              <a:rPr lang="en-US" altLang="ko-KR" sz="2000" dirty="0" err="1"/>
              <a:t>TextBox</a:t>
            </a:r>
            <a:r>
              <a:rPr lang="en-US" altLang="ko-KR" sz="2000" dirty="0"/>
              <a:t>, Button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69C7F1-8993-42E7-B094-41B5B5D7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4" y="1988840"/>
            <a:ext cx="7391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65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 smtClean="0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CheckBox</a:t>
            </a:r>
            <a:r>
              <a:rPr lang="en-US" altLang="ko-KR" dirty="0"/>
              <a:t>:</a:t>
            </a:r>
            <a:r>
              <a:rPr lang="ko-KR" altLang="en-US" dirty="0"/>
              <a:t> 여러 개를 동시에 선택할 수 있다</a:t>
            </a:r>
            <a:r>
              <a:rPr lang="en-US" altLang="ko-KR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RadioButton</a:t>
            </a:r>
            <a:r>
              <a:rPr lang="en-US" altLang="ko-KR" dirty="0"/>
              <a:t>:</a:t>
            </a:r>
            <a:r>
              <a:rPr lang="ko-KR" altLang="en-US" dirty="0"/>
              <a:t> 여러 개 중에서 하나만 선택이 가능한 컨트롤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GroupBox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CheckBox</a:t>
            </a:r>
            <a:r>
              <a:rPr lang="ko-KR" altLang="en-US" dirty="0"/>
              <a:t>나 </a:t>
            </a:r>
            <a:r>
              <a:rPr lang="en-US" altLang="ko-KR" dirty="0" err="1"/>
              <a:t>RadioButton</a:t>
            </a:r>
            <a:r>
              <a:rPr lang="ko-KR" altLang="en-US" dirty="0"/>
              <a:t>을 묶어주는 용도로 사용된다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TextBox</a:t>
            </a:r>
            <a:r>
              <a:rPr lang="ko-KR" altLang="en-US" dirty="0"/>
              <a:t>는 한 줄만 입력이 가능하나</a:t>
            </a:r>
            <a:r>
              <a:rPr lang="en-US" altLang="ko-KR" dirty="0"/>
              <a:t>, </a:t>
            </a:r>
            <a:r>
              <a:rPr lang="en-US" altLang="ko-KR" dirty="0" err="1"/>
              <a:t>RichTextBox</a:t>
            </a:r>
            <a:r>
              <a:rPr lang="ko-KR" altLang="en-US" dirty="0"/>
              <a:t>는 여러 줄의 입력이 가능하다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036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 err="1"/>
              <a:t>선택형</a:t>
            </a:r>
            <a:r>
              <a:rPr lang="ko-KR" altLang="en-US" sz="1800" dirty="0"/>
              <a:t>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9EC94-ECE7-404E-B8A7-B9A1A4D3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618387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249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9-7] </a:t>
            </a:r>
            <a:r>
              <a:rPr lang="en-US" altLang="ko-KR" b="1" dirty="0" err="1">
                <a:solidFill>
                  <a:srgbClr val="008000"/>
                </a:solidFill>
              </a:rPr>
              <a:t>CheckBox</a:t>
            </a:r>
            <a:r>
              <a:rPr lang="ko-KR" altLang="en-US" b="1" dirty="0">
                <a:solidFill>
                  <a:srgbClr val="008000"/>
                </a:solidFill>
              </a:rPr>
              <a:t>와 </a:t>
            </a:r>
            <a:r>
              <a:rPr lang="en-US" altLang="ko-KR" b="1" dirty="0" err="1">
                <a:solidFill>
                  <a:srgbClr val="008000"/>
                </a:solidFill>
              </a:rPr>
              <a:t>RadioButton</a:t>
            </a:r>
            <a:r>
              <a:rPr lang="ko-KR" altLang="en-US" b="1" dirty="0">
                <a:solidFill>
                  <a:srgbClr val="008000"/>
                </a:solidFill>
              </a:rPr>
              <a:t>의 사용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Project09_3)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FACDB-A667-42B0-9276-9782EC70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7229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3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9694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9-7] </a:t>
            </a:r>
            <a:r>
              <a:rPr lang="en-US" altLang="ko-KR" b="1" dirty="0" err="1">
                <a:solidFill>
                  <a:srgbClr val="008000"/>
                </a:solidFill>
              </a:rPr>
              <a:t>CheckBox</a:t>
            </a:r>
            <a:r>
              <a:rPr lang="ko-KR" altLang="en-US" b="1" dirty="0">
                <a:solidFill>
                  <a:srgbClr val="008000"/>
                </a:solidFill>
              </a:rPr>
              <a:t>와 </a:t>
            </a:r>
            <a:r>
              <a:rPr lang="en-US" altLang="ko-KR" b="1" dirty="0" err="1">
                <a:solidFill>
                  <a:srgbClr val="008000"/>
                </a:solidFill>
              </a:rPr>
              <a:t>RadioButton</a:t>
            </a:r>
            <a:r>
              <a:rPr lang="ko-KR" altLang="en-US" b="1" dirty="0">
                <a:solidFill>
                  <a:srgbClr val="008000"/>
                </a:solidFill>
              </a:rPr>
              <a:t>의 사용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Project09_3)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2A39A-467F-4BFF-A728-8DBC5BF6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11" y="2162895"/>
            <a:ext cx="7286625" cy="202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1CB660-53E3-44F3-A51C-E19A9091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940546"/>
            <a:ext cx="35176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9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249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ComboBox</a:t>
            </a:r>
            <a:r>
              <a:rPr lang="en-US" altLang="ko-KR" dirty="0" smtClean="0"/>
              <a:t> : </a:t>
            </a:r>
            <a:r>
              <a:rPr lang="ko-KR" altLang="en-US" dirty="0"/>
              <a:t>선택하면 항목들이 펼쳐지면서 그중 하나를 선택하는 컨트롤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ListBox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en-US" altLang="ko-KR" dirty="0" err="1"/>
              <a:t>ComboBox</a:t>
            </a:r>
            <a:r>
              <a:rPr lang="ko-KR" altLang="en-US" dirty="0"/>
              <a:t>와 성격이 비슷하지만</a:t>
            </a:r>
            <a:r>
              <a:rPr lang="en-US" altLang="ko-KR" dirty="0"/>
              <a:t>, </a:t>
            </a:r>
            <a:r>
              <a:rPr lang="ko-KR" altLang="en-US" dirty="0"/>
              <a:t>선택하기 전 이미 항목들이 펼쳐져서 보이는 컨트롤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DateTimePicker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ko-KR" altLang="en-US" dirty="0"/>
              <a:t>날짜 및 시간을 선택할 수 있다</a:t>
            </a:r>
            <a:r>
              <a:rPr lang="en-US" altLang="ko-KR" dirty="0"/>
              <a:t>.</a:t>
            </a:r>
          </a:p>
          <a:p>
            <a:pPr marL="809625" lvl="4" indent="0">
              <a:lnSpc>
                <a:spcPct val="150000"/>
              </a:lnSpc>
              <a:buNone/>
            </a:pPr>
            <a:endParaRPr lang="en-US" altLang="ko-KR" dirty="0"/>
          </a:p>
          <a:p>
            <a:pPr lvl="4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186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249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2000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MaskedTextBox</a:t>
            </a:r>
            <a:r>
              <a:rPr lang="en-US" altLang="ko-KR" dirty="0"/>
              <a:t>: </a:t>
            </a:r>
            <a:r>
              <a:rPr lang="en-US" altLang="ko-KR" dirty="0" err="1"/>
              <a:t>TextBox</a:t>
            </a:r>
            <a:r>
              <a:rPr lang="ko-KR" altLang="en-US" dirty="0"/>
              <a:t>와 비슷하지만</a:t>
            </a:r>
            <a:r>
              <a:rPr lang="en-US" altLang="ko-KR" dirty="0"/>
              <a:t>, </a:t>
            </a:r>
            <a:r>
              <a:rPr lang="ko-KR" altLang="en-US" dirty="0"/>
              <a:t>입력되는 글자의 형식을 지정할 수 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우편번호</a:t>
            </a:r>
            <a:r>
              <a:rPr lang="en-US" altLang="ko-KR" dirty="0"/>
              <a:t>, </a:t>
            </a:r>
            <a:r>
              <a:rPr lang="ko-KR" altLang="en-US" dirty="0"/>
              <a:t>전화번호 등의 형식 을 지정해서 형식과 다른 글자는 입력되지 않도록 할 수 있다</a:t>
            </a:r>
            <a:r>
              <a:rPr lang="en-US" altLang="ko-KR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프로젝트 이름을 </a:t>
            </a:r>
            <a:r>
              <a:rPr lang="en-US" altLang="ko-KR" b="1" dirty="0">
                <a:solidFill>
                  <a:schemeClr val="accent1"/>
                </a:solidFill>
              </a:rPr>
              <a:t>Project09_4</a:t>
            </a:r>
            <a:r>
              <a:rPr lang="ko-KR" altLang="en-US" dirty="0"/>
              <a:t>로 입력하고 실행해보자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B37D5-2AB1-418D-96FC-63A3675AF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73016"/>
            <a:ext cx="7101864" cy="21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249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2000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ComboBox</a:t>
            </a:r>
            <a:r>
              <a:rPr lang="ko-KR" altLang="en-US" dirty="0"/>
              <a:t>에는 필요한 항목들을 미리 입력할 수 있다</a:t>
            </a:r>
            <a:r>
              <a:rPr lang="en-US" altLang="ko-KR" dirty="0"/>
              <a:t>. </a:t>
            </a:r>
            <a:r>
              <a:rPr lang="en-US" altLang="ko-KR" dirty="0" err="1"/>
              <a:t>ComboBox</a:t>
            </a:r>
            <a:r>
              <a:rPr lang="ko-KR" altLang="en-US" dirty="0"/>
              <a:t>를 선택하고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창의 </a:t>
            </a:r>
            <a:r>
              <a:rPr lang="en-US" altLang="ko-KR" dirty="0"/>
              <a:t>[</a:t>
            </a:r>
            <a:r>
              <a:rPr lang="ko-KR" altLang="en-US" dirty="0"/>
              <a:t>데이터</a:t>
            </a:r>
            <a:r>
              <a:rPr lang="en-US" altLang="ko-KR" dirty="0"/>
              <a:t>] - [Items]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ko-KR" altLang="en-US" dirty="0"/>
              <a:t>컬렉션</a:t>
            </a:r>
            <a:r>
              <a:rPr lang="en-US" altLang="ko-KR" dirty="0"/>
              <a:t>) </a:t>
            </a:r>
            <a:r>
              <a:rPr lang="ko-KR" altLang="en-US" dirty="0"/>
              <a:t>옆 </a:t>
            </a:r>
            <a:r>
              <a:rPr lang="en-US" altLang="ko-KR" dirty="0"/>
              <a:t>&lt;···&gt; </a:t>
            </a:r>
            <a:r>
              <a:rPr lang="ko-KR" altLang="en-US" dirty="0"/>
              <a:t>버튼을 눌러 필요한 항목을 입력하면 된다</a:t>
            </a:r>
            <a:r>
              <a:rPr lang="en-US" altLang="ko-KR" dirty="0"/>
              <a:t>. </a:t>
            </a:r>
            <a:r>
              <a:rPr lang="ko-KR" altLang="en-US" dirty="0"/>
              <a:t>여기서는 프로그래밍 언어의 종류를 입력했다</a:t>
            </a:r>
            <a:r>
              <a:rPr lang="en-US" altLang="ko-KR" dirty="0"/>
              <a:t>. </a:t>
            </a:r>
            <a:r>
              <a:rPr lang="ko-KR" altLang="en-US" dirty="0"/>
              <a:t>입력이 끝났으면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DF6F1-D6BB-44D7-95E9-7F649BDA1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84984"/>
            <a:ext cx="4849489" cy="29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424936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r>
              <a:rPr lang="en-US" altLang="ko-KR" dirty="0" err="1" smtClean="0"/>
              <a:t>MaskedTextBox</a:t>
            </a:r>
            <a:r>
              <a:rPr lang="ko-KR" altLang="en-US" dirty="0"/>
              <a:t>를 설정해보자</a:t>
            </a:r>
            <a:r>
              <a:rPr lang="en-US" altLang="ko-KR" dirty="0"/>
              <a:t>. </a:t>
            </a:r>
            <a:r>
              <a:rPr lang="en-US" altLang="ko-KR" dirty="0" err="1"/>
              <a:t>masktb_birth</a:t>
            </a:r>
            <a:r>
              <a:rPr lang="ko-KR" altLang="en-US" dirty="0"/>
              <a:t>를 선택하고 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창의 </a:t>
            </a:r>
            <a:r>
              <a:rPr lang="en-US" altLang="ko-KR" dirty="0"/>
              <a:t>[</a:t>
            </a:r>
            <a:r>
              <a:rPr lang="ko-KR" altLang="en-US" dirty="0"/>
              <a:t>동작</a:t>
            </a:r>
            <a:r>
              <a:rPr lang="en-US" altLang="ko-KR" dirty="0"/>
              <a:t>] - [Mask]</a:t>
            </a:r>
            <a:r>
              <a:rPr lang="ko-KR" altLang="en-US" dirty="0"/>
              <a:t>의 </a:t>
            </a:r>
            <a:r>
              <a:rPr lang="en-US" altLang="ko-KR" dirty="0"/>
              <a:t>&lt;···&gt; </a:t>
            </a:r>
            <a:r>
              <a:rPr lang="ko-KR" altLang="en-US" dirty="0"/>
              <a:t>버튼을 눌러 </a:t>
            </a:r>
            <a:r>
              <a:rPr lang="en-US" altLang="ko-KR" dirty="0"/>
              <a:t>[</a:t>
            </a:r>
            <a:r>
              <a:rPr lang="ko-KR" altLang="en-US" dirty="0"/>
              <a:t>자세한 날짜</a:t>
            </a:r>
            <a:r>
              <a:rPr lang="en-US" altLang="ko-KR" dirty="0"/>
              <a:t>]</a:t>
            </a:r>
            <a:r>
              <a:rPr lang="ko-KR" altLang="en-US" dirty="0"/>
              <a:t>를 선택하고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55630-F165-4B90-9678-81AE69878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64904"/>
            <a:ext cx="5133346" cy="34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 </a:t>
            </a:r>
            <a:r>
              <a:rPr lang="ko-KR" altLang="en-US" sz="2000" dirty="0"/>
              <a:t>동물 이미지 뷰어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첫 번째로 만들 프로그램은 동물 이미지 뷰어 프로그램이다</a:t>
            </a:r>
            <a:r>
              <a:rPr lang="en-US" altLang="ko-KR" dirty="0"/>
              <a:t>. </a:t>
            </a:r>
            <a:endParaRPr lang="en-US" altLang="ko-KR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2507C-3640-4978-BFD1-D81708880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4392488" cy="30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같은 방식으로 </a:t>
            </a:r>
            <a:r>
              <a:rPr lang="en-US" altLang="ko-KR" dirty="0" err="1"/>
              <a:t>masktb_tel</a:t>
            </a:r>
            <a:r>
              <a:rPr lang="ko-KR" altLang="en-US" dirty="0"/>
              <a:t>은 </a:t>
            </a:r>
            <a:r>
              <a:rPr lang="en-US" altLang="ko-KR" dirty="0"/>
              <a:t>[</a:t>
            </a:r>
            <a:r>
              <a:rPr lang="ko-KR" altLang="en-US" dirty="0"/>
              <a:t>전화번호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 err="1"/>
              <a:t>masktb_id</a:t>
            </a:r>
            <a:r>
              <a:rPr lang="ko-KR" altLang="en-US" dirty="0"/>
              <a:t>는 </a:t>
            </a:r>
            <a:r>
              <a:rPr lang="en-US" altLang="ko-KR" dirty="0"/>
              <a:t>&lt;</a:t>
            </a:r>
            <a:r>
              <a:rPr lang="ko-KR" altLang="en-US" dirty="0"/>
              <a:t>사용자 지정</a:t>
            </a:r>
            <a:r>
              <a:rPr lang="en-US" altLang="ko-KR" dirty="0"/>
              <a:t>&gt;</a:t>
            </a:r>
            <a:r>
              <a:rPr lang="ko-KR" altLang="en-US" dirty="0"/>
              <a:t>을 선택하고 </a:t>
            </a:r>
            <a:r>
              <a:rPr lang="en-US" altLang="ko-KR" dirty="0"/>
              <a:t>[</a:t>
            </a:r>
            <a:r>
              <a:rPr lang="ko-KR" altLang="en-US" dirty="0"/>
              <a:t>마스크</a:t>
            </a:r>
            <a:r>
              <a:rPr lang="en-US" altLang="ko-KR" dirty="0"/>
              <a:t>] </a:t>
            </a:r>
            <a:r>
              <a:rPr lang="ko-KR" altLang="en-US" dirty="0"/>
              <a:t>부분에 “</a:t>
            </a:r>
            <a:r>
              <a:rPr lang="en-US" altLang="ko-KR" dirty="0"/>
              <a:t>999999-9999999”</a:t>
            </a:r>
            <a:r>
              <a:rPr lang="ko-KR" altLang="en-US" dirty="0"/>
              <a:t>를 입력한 뒤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F78F2-CD55-417E-80B6-815BE1D5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24944"/>
            <a:ext cx="4320480" cy="33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22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1800" dirty="0"/>
              <a:t>선택형 컨트롤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ComboBox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ListBox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DateTimePicker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MaskedTextBox</a:t>
            </a:r>
            <a:endParaRPr lang="en-US" altLang="ko-KR" sz="1800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이번에는 </a:t>
            </a:r>
            <a:r>
              <a:rPr lang="en-US" altLang="ko-KR" dirty="0"/>
              <a:t>Button</a:t>
            </a:r>
            <a:r>
              <a:rPr lang="ko-KR" altLang="en-US" dirty="0"/>
              <a:t>을 </a:t>
            </a:r>
            <a:r>
              <a:rPr lang="ko-KR" altLang="en-US" dirty="0" err="1"/>
              <a:t>더블클릭한</a:t>
            </a:r>
            <a:r>
              <a:rPr lang="ko-KR" altLang="en-US" dirty="0"/>
              <a:t> 후 </a:t>
            </a: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탭을 클릭해서 </a:t>
            </a:r>
            <a:r>
              <a:rPr lang="en-US" altLang="ko-KR" dirty="0" err="1"/>
              <a:t>DateTimePicker</a:t>
            </a:r>
            <a:r>
              <a:rPr lang="ko-KR" altLang="en-US" dirty="0"/>
              <a:t>를 </a:t>
            </a:r>
            <a:r>
              <a:rPr lang="ko-KR" altLang="en-US" dirty="0" err="1"/>
              <a:t>더블클릭한다</a:t>
            </a:r>
            <a:r>
              <a:rPr lang="en-US" altLang="ko-KR" dirty="0"/>
              <a:t>. </a:t>
            </a:r>
            <a:r>
              <a:rPr lang="ko-KR" altLang="en-US" dirty="0"/>
              <a:t>소스 코드가 뜨면 다음과 같이 입력하고 실행한다</a:t>
            </a:r>
            <a:r>
              <a:rPr lang="en-US" altLang="ko-KR" dirty="0"/>
              <a:t>.</a:t>
            </a: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9-8] Button </a:t>
            </a:r>
            <a:r>
              <a:rPr lang="ko-KR" altLang="en-US" b="1" dirty="0">
                <a:solidFill>
                  <a:srgbClr val="008000"/>
                </a:solidFill>
              </a:rPr>
              <a:t>클릭과 날짜 선택 기능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Project09_4)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A08773-8388-47B8-818B-E6BFD18F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6" y="2996952"/>
            <a:ext cx="7200900" cy="228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B9C3A3-30FE-4C0C-B058-FB769CB6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5085184"/>
            <a:ext cx="44862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TreeView</a:t>
            </a:r>
            <a:r>
              <a:rPr lang="en-US" altLang="ko-KR" dirty="0"/>
              <a:t>:</a:t>
            </a:r>
            <a:r>
              <a:rPr lang="ko-KR" altLang="en-US" dirty="0"/>
              <a:t> 트리 형태의 목록을 보여주는 컨트롤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PictureBox</a:t>
            </a:r>
            <a:r>
              <a:rPr lang="en-US" altLang="ko-KR" dirty="0"/>
              <a:t>:</a:t>
            </a:r>
            <a:r>
              <a:rPr lang="ko-KR" altLang="en-US" dirty="0"/>
              <a:t> 이미지를 표현하는 툴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이를 활용해서 여러 동물을 표현하는 프로그램을 작성해보자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1A8FE3-38EB-4C77-9D0E-6A864360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4984"/>
            <a:ext cx="69246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1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9-9]</a:t>
            </a:r>
            <a:r>
              <a:rPr lang="ko-KR" altLang="en-US" b="1" dirty="0">
                <a:solidFill>
                  <a:srgbClr val="008000"/>
                </a:solidFill>
              </a:rPr>
              <a:t> 동물 이미지 뷰어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Project09_5)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26492-8114-40D2-BF30-604EB21D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86650"/>
            <a:ext cx="72294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9-9]</a:t>
            </a:r>
            <a:r>
              <a:rPr lang="ko-KR" altLang="en-US" b="1" dirty="0">
                <a:solidFill>
                  <a:srgbClr val="008000"/>
                </a:solidFill>
              </a:rPr>
              <a:t> 동물 이미지 뷰어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Project09_5)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F004B2-6B09-4165-9FCA-A83F635A716B}"/>
              </a:ext>
            </a:extLst>
          </p:cNvPr>
          <p:cNvGrpSpPr/>
          <p:nvPr/>
        </p:nvGrpSpPr>
        <p:grpSpPr>
          <a:xfrm>
            <a:off x="1067891" y="2213282"/>
            <a:ext cx="7227024" cy="4456078"/>
            <a:chOff x="1067891" y="2204865"/>
            <a:chExt cx="7227024" cy="44560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565DB4-C440-4A52-BE9D-F1FD417C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" r="355" b="2452"/>
            <a:stretch/>
          </p:blipFill>
          <p:spPr>
            <a:xfrm>
              <a:off x="1067891" y="2204865"/>
              <a:ext cx="7227024" cy="28803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350EF11-85BD-40DB-99FD-DC6EA8661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7"/>
            <a:stretch/>
          </p:blipFill>
          <p:spPr>
            <a:xfrm>
              <a:off x="1067891" y="2441368"/>
              <a:ext cx="7227023" cy="421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12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9-9]</a:t>
            </a:r>
            <a:r>
              <a:rPr lang="ko-KR" altLang="en-US" b="1" dirty="0">
                <a:solidFill>
                  <a:srgbClr val="008000"/>
                </a:solidFill>
              </a:rPr>
              <a:t> 동물 이미지 뷰어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Project09_5)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47F0E1-B429-4522-9699-36CB8216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267575" cy="271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F2AC36-7D36-4714-8139-1937F53B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797152"/>
            <a:ext cx="6048673" cy="1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24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컨트롤의 활용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1]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EDB38-F33D-48ED-AE40-66B05F6F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4199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10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마우스 </a:t>
            </a:r>
            <a:r>
              <a:rPr lang="en-US" altLang="ko-KR" sz="4000" dirty="0"/>
              <a:t>/ </a:t>
            </a:r>
            <a:r>
              <a:rPr lang="ko-KR" altLang="en-US" sz="4000" dirty="0"/>
              <a:t>키보드 이벤트 처리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67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마우스 이벤트 처리 개요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마우스의 간단한 이벤트로는 마우스를 클릭하는 </a:t>
            </a:r>
            <a:r>
              <a:rPr lang="en-US" altLang="ko-KR" dirty="0"/>
              <a:t>Click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err="1"/>
              <a:t>더블클릭하는</a:t>
            </a:r>
            <a:r>
              <a:rPr lang="ko-KR" altLang="en-US" dirty="0"/>
              <a:t> </a:t>
            </a:r>
            <a:r>
              <a:rPr lang="en-US" altLang="ko-KR" dirty="0"/>
              <a:t>DoubleClick </a:t>
            </a:r>
            <a:r>
              <a:rPr lang="ko-KR" altLang="en-US" dirty="0"/>
              <a:t>이벤트가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마우스 </a:t>
            </a:r>
            <a:r>
              <a:rPr lang="ko-KR" altLang="en-US" dirty="0"/>
              <a:t>이벤트는 컨트롤마다 설정을 할 수 있어서 마우스 이벤트를 처리하는 방법도 다양하게 설정할 수 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3665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마우스 이벤트 처리 개요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6FC4A5-315E-4476-BA7A-84BB95305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4" y="1806786"/>
            <a:ext cx="7435230" cy="444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0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dirty="0">
                <a:solidFill>
                  <a:srgbClr val="008000"/>
                </a:solidFill>
              </a:rPr>
              <a:t>이 장에서 만들 프로그램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 </a:t>
            </a:r>
            <a:r>
              <a:rPr lang="ko-KR" altLang="en-US" sz="2000" dirty="0"/>
              <a:t>이미지 파일 밝기 조절</a:t>
            </a:r>
            <a:endParaRPr lang="en-US" altLang="ko-KR" sz="17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이미지 파일의 밝기 조절 프로그램이다</a:t>
            </a:r>
            <a:r>
              <a:rPr lang="en-US" altLang="ko-KR" dirty="0"/>
              <a:t>. </a:t>
            </a:r>
            <a:endParaRPr lang="en-US" altLang="ko-KR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A82830-B599-4DE8-AE8B-7A960F84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91529"/>
            <a:ext cx="7056784" cy="33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마우스 이벤트의 세부적인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버튼 컨트롤은 기본적으로 마우스를 클릭했을 때 작동하도록 만든다</a:t>
            </a:r>
            <a:r>
              <a:rPr lang="en-US" altLang="ko-KR" dirty="0"/>
              <a:t>. </a:t>
            </a:r>
            <a:r>
              <a:rPr lang="ko-KR" altLang="en-US" dirty="0"/>
              <a:t>그래서 지금까지 사용해온 버튼의 용도도 </a:t>
            </a:r>
            <a:r>
              <a:rPr lang="en-US" altLang="ko-KR" dirty="0"/>
              <a:t>Click </a:t>
            </a:r>
            <a:r>
              <a:rPr lang="ko-KR" altLang="en-US" dirty="0"/>
              <a:t>이벤트에 프로그램을 작성한 것이었다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Project09_1</a:t>
            </a:r>
            <a:r>
              <a:rPr lang="ko-KR" altLang="en-US" dirty="0"/>
              <a:t>에서는 버튼에 마우스가 올라가는 </a:t>
            </a:r>
            <a:r>
              <a:rPr lang="en-US" altLang="ko-KR" dirty="0" err="1"/>
              <a:t>MouseEnter</a:t>
            </a:r>
            <a:r>
              <a:rPr lang="en-US" altLang="ko-KR" dirty="0"/>
              <a:t> </a:t>
            </a:r>
            <a:r>
              <a:rPr lang="ko-KR" altLang="en-US" dirty="0"/>
              <a:t>및 마우스가 내려가는 </a:t>
            </a:r>
            <a:r>
              <a:rPr lang="en-US" altLang="ko-KR" dirty="0" err="1"/>
              <a:t>MouseLeave</a:t>
            </a:r>
            <a:r>
              <a:rPr lang="en-US" altLang="ko-KR" dirty="0"/>
              <a:t> </a:t>
            </a:r>
            <a:r>
              <a:rPr lang="ko-KR" altLang="en-US" dirty="0"/>
              <a:t>이벤트도 사용해보았다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r>
              <a:rPr lang="ko-KR" altLang="en-US" dirty="0" smtClean="0"/>
              <a:t>이번에는 다른 이벤트에 대해 살펴보자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우선은 컨트롤에 마우스 이벤트가 발생할 때 처리할 이벤트를 추가해야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이미지를 추가하고 이미지에 발생하는 마우스 이벤트를 확인해보자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다음과 같이 화면을 준비한다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PictureBox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]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(image) </a:t>
            </a:r>
            <a:r>
              <a:rPr lang="ko-KR" altLang="en-US" dirty="0" smtClean="0"/>
              <a:t>속성을 클릭해 적당한 그림 파일을 선택했다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이름은 </a:t>
            </a:r>
            <a:r>
              <a:rPr lang="en-US" altLang="ko-KR" b="1" dirty="0" smtClean="0">
                <a:solidFill>
                  <a:schemeClr val="accent1"/>
                </a:solidFill>
              </a:rPr>
              <a:t>Project09_6</a:t>
            </a:r>
            <a:r>
              <a:rPr lang="ko-KR" altLang="en-US" dirty="0" smtClean="0"/>
              <a:t>으로 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4865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마우스 이벤트의 세부적인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 err="1"/>
              <a:t>pb_image</a:t>
            </a:r>
            <a:r>
              <a:rPr lang="ko-KR" altLang="en-US" dirty="0"/>
              <a:t>를 선택하고 오른쪽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창의 번개 모양 </a:t>
            </a:r>
            <a:r>
              <a:rPr lang="en-US" altLang="ko-KR" dirty="0"/>
              <a:t>[</a:t>
            </a:r>
            <a:r>
              <a:rPr lang="ko-KR" altLang="en-US" dirty="0"/>
              <a:t>이벤트</a:t>
            </a:r>
            <a:r>
              <a:rPr lang="en-US" altLang="ko-KR" dirty="0"/>
              <a:t>] </a:t>
            </a:r>
            <a:r>
              <a:rPr lang="ko-KR" altLang="en-US" dirty="0"/>
              <a:t>아이콘을 클릭한다</a:t>
            </a:r>
            <a:r>
              <a:rPr lang="en-US" altLang="ko-KR" dirty="0"/>
              <a:t>. [</a:t>
            </a:r>
            <a:r>
              <a:rPr lang="ko-KR" altLang="en-US" dirty="0"/>
              <a:t>마우스</a:t>
            </a:r>
            <a:r>
              <a:rPr lang="en-US" altLang="ko-KR" dirty="0"/>
              <a:t>] - [</a:t>
            </a:r>
            <a:r>
              <a:rPr lang="en-US" altLang="ko-KR" dirty="0" err="1"/>
              <a:t>MouseDown</a:t>
            </a:r>
            <a:r>
              <a:rPr lang="en-US" altLang="ko-KR" dirty="0"/>
              <a:t>] </a:t>
            </a:r>
            <a:r>
              <a:rPr lang="ko-KR" altLang="en-US" dirty="0"/>
              <a:t>옆의 빈칸을 </a:t>
            </a:r>
            <a:r>
              <a:rPr lang="ko-KR" altLang="en-US" dirty="0" err="1"/>
              <a:t>더블클릭한다</a:t>
            </a:r>
            <a:r>
              <a:rPr lang="en-US" altLang="ko-KR" dirty="0"/>
              <a:t>. </a:t>
            </a:r>
            <a:r>
              <a:rPr lang="ko-KR" altLang="en-US" dirty="0"/>
              <a:t>다음과 같이 소스 코드를 작성해 실행해본다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3AD6DD-870C-4238-9609-46AF7DC5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916832"/>
            <a:ext cx="7056784" cy="23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3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마우스 이벤트의 세부적인 처리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9-10] </a:t>
            </a:r>
            <a:r>
              <a:rPr lang="ko-KR" altLang="en-US" b="1" dirty="0">
                <a:solidFill>
                  <a:srgbClr val="008000"/>
                </a:solidFill>
              </a:rPr>
              <a:t>마우스 이벤트 작동 확인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Project09_6)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AE8635-5DCF-4A2F-BAC7-61C2DD2716EA}"/>
              </a:ext>
            </a:extLst>
          </p:cNvPr>
          <p:cNvGrpSpPr/>
          <p:nvPr/>
        </p:nvGrpSpPr>
        <p:grpSpPr>
          <a:xfrm>
            <a:off x="1043607" y="2204864"/>
            <a:ext cx="7210426" cy="4248472"/>
            <a:chOff x="1043607" y="2204864"/>
            <a:chExt cx="7210426" cy="42484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A03FE1-FA54-4878-B96E-7DB6B7B47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204864"/>
              <a:ext cx="7210425" cy="5429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32D45F-2883-4C41-AF9E-0DB1E1F02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" r="328"/>
            <a:stretch/>
          </p:blipFill>
          <p:spPr>
            <a:xfrm>
              <a:off x="1043607" y="2710011"/>
              <a:ext cx="7210426" cy="37433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DD4577-1E1F-43FF-992B-732DB14B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755902"/>
            <a:ext cx="41338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9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마우스 이벤트의 세부적인 처리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9-11] </a:t>
            </a:r>
            <a:r>
              <a:rPr lang="ko-KR" altLang="en-US" b="1" dirty="0">
                <a:solidFill>
                  <a:srgbClr val="008000"/>
                </a:solidFill>
              </a:rPr>
              <a:t>더블클릭 이벤트 작동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Project09_6)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4C1F2-37E4-4D0F-A206-438A977E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66553"/>
            <a:ext cx="7229475" cy="2314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1D51A7-281E-411B-B63B-DFB1FC4F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631010"/>
            <a:ext cx="63055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6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키보드 이벤트 기본 처리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키보드 이벤트</a:t>
            </a:r>
            <a:r>
              <a:rPr lang="en-US" altLang="ko-KR" dirty="0"/>
              <a:t>:</a:t>
            </a:r>
            <a:r>
              <a:rPr lang="ko-KR" altLang="en-US" dirty="0"/>
              <a:t> 컨트롤에서 키보드가 눌렸을 때 발생하는 이벤트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키보드 관련 이벤트로는 </a:t>
            </a:r>
            <a:r>
              <a:rPr lang="en-US" altLang="ko-KR" dirty="0" err="1"/>
              <a:t>KeyDown</a:t>
            </a:r>
            <a:r>
              <a:rPr lang="en-US" altLang="ko-KR" dirty="0"/>
              <a:t>, </a:t>
            </a:r>
            <a:r>
              <a:rPr lang="en-US" altLang="ko-KR" dirty="0" err="1"/>
              <a:t>KeyUp</a:t>
            </a:r>
            <a:r>
              <a:rPr lang="en-US" altLang="ko-KR" dirty="0"/>
              <a:t>, </a:t>
            </a:r>
            <a:r>
              <a:rPr lang="en-US" altLang="ko-KR" dirty="0" err="1"/>
              <a:t>KeyPress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pPr lvl="4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KeyUp</a:t>
            </a:r>
            <a:r>
              <a:rPr lang="en-US" altLang="ko-KR" dirty="0"/>
              <a:t>:</a:t>
            </a:r>
            <a:r>
              <a:rPr lang="ko-KR" altLang="en-US" dirty="0"/>
              <a:t> 잘 사용하지 않으며</a:t>
            </a:r>
            <a:r>
              <a:rPr lang="en-US" altLang="ko-KR" dirty="0"/>
              <a:t>, </a:t>
            </a:r>
            <a:r>
              <a:rPr lang="ko-KR" altLang="en-US" dirty="0"/>
              <a:t>키를 누르는 시점에 발생하는 </a:t>
            </a:r>
            <a:r>
              <a:rPr lang="en-US" altLang="ko-KR" dirty="0" err="1"/>
              <a:t>KeyDown</a:t>
            </a:r>
            <a:r>
              <a:rPr lang="ko-KR" altLang="en-US" dirty="0"/>
              <a:t>과 </a:t>
            </a:r>
            <a:r>
              <a:rPr lang="en-US" altLang="ko-KR" dirty="0" err="1"/>
              <a:t>KeyPress</a:t>
            </a:r>
            <a:r>
              <a:rPr lang="ko-KR" altLang="en-US" dirty="0"/>
              <a:t>를 주로 사용한다</a:t>
            </a:r>
            <a:r>
              <a:rPr lang="en-US" altLang="ko-KR" dirty="0"/>
              <a:t>. </a:t>
            </a:r>
          </a:p>
          <a:p>
            <a:pPr lvl="4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KeyDown</a:t>
            </a:r>
            <a:r>
              <a:rPr lang="en-US" altLang="ko-KR" dirty="0"/>
              <a:t>:</a:t>
            </a:r>
            <a:r>
              <a:rPr lang="ko-KR" altLang="en-US" dirty="0"/>
              <a:t> 파라미터로 </a:t>
            </a:r>
            <a:r>
              <a:rPr lang="en-US" altLang="ko-KR" dirty="0"/>
              <a:t>Alt, Ctrl, Shift </a:t>
            </a:r>
            <a:r>
              <a:rPr lang="ko-KR" altLang="en-US" dirty="0"/>
              <a:t>등의 키를 누른 것도 확인이 가능하다</a:t>
            </a:r>
            <a:r>
              <a:rPr lang="en-US" altLang="ko-KR" dirty="0"/>
              <a:t>. </a:t>
            </a:r>
          </a:p>
          <a:p>
            <a:pPr lvl="4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KeyPress</a:t>
            </a:r>
            <a:r>
              <a:rPr lang="en-US" altLang="ko-KR" dirty="0"/>
              <a:t> : </a:t>
            </a:r>
            <a:r>
              <a:rPr lang="ko-KR" altLang="en-US" dirty="0"/>
              <a:t>키의 종류만 확인이 가능하다</a:t>
            </a:r>
            <a:r>
              <a:rPr lang="en-US" altLang="ko-KR" dirty="0"/>
              <a:t>. </a:t>
            </a:r>
          </a:p>
          <a:p>
            <a:pPr lvl="4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다음과 같이 화면을 준비하자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이번 예제의 키 이벤트는 폼에서 작동하도록 할 것이다</a:t>
            </a:r>
            <a:r>
              <a:rPr lang="en-US" altLang="ko-KR" dirty="0"/>
              <a:t>. </a:t>
            </a:r>
            <a:r>
              <a:rPr lang="ko-KR" altLang="en-US" dirty="0"/>
              <a:t>다른 컨트롤에서는 키가 작동하지 않도록 하기 위해 나머지 컨트롤의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중 </a:t>
            </a:r>
            <a:r>
              <a:rPr lang="en-US" altLang="ko-KR" dirty="0"/>
              <a:t>True</a:t>
            </a:r>
            <a:r>
              <a:rPr lang="ko-KR" altLang="en-US" dirty="0"/>
              <a:t>를 모두 </a:t>
            </a:r>
            <a:r>
              <a:rPr lang="en-US" altLang="ko-KR" dirty="0"/>
              <a:t>False</a:t>
            </a:r>
            <a:r>
              <a:rPr lang="ko-KR" altLang="en-US" dirty="0"/>
              <a:t>로 변경 해놓자</a:t>
            </a:r>
            <a:r>
              <a:rPr lang="en-US" altLang="ko-KR" dirty="0"/>
              <a:t>. </a:t>
            </a:r>
            <a:r>
              <a:rPr lang="ko-KR" altLang="en-US" dirty="0"/>
              <a:t>프로젝트 이름은 </a:t>
            </a:r>
            <a:r>
              <a:rPr lang="en-US" altLang="ko-KR" b="1" dirty="0">
                <a:solidFill>
                  <a:schemeClr val="accent1"/>
                </a:solidFill>
              </a:rPr>
              <a:t>Project09_7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202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키보드 이벤트 기본 처리</a:t>
            </a:r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폼의 빈 부분을 클릭하고</a:t>
            </a:r>
            <a:r>
              <a:rPr lang="en-US" altLang="ko-KR" dirty="0"/>
              <a:t>, </a:t>
            </a:r>
            <a:r>
              <a:rPr lang="ko-KR" altLang="en-US" dirty="0"/>
              <a:t>이벤트 중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 오른쪽의 빈 곳을 </a:t>
            </a:r>
            <a:r>
              <a:rPr lang="ko-KR" altLang="en-US" dirty="0" err="1"/>
              <a:t>더블클릭한</a:t>
            </a:r>
            <a:r>
              <a:rPr lang="ko-KR" altLang="en-US" dirty="0"/>
              <a:t> 후 다음의 소스 코드를 작성한다</a:t>
            </a:r>
            <a:r>
              <a:rPr lang="en-US" altLang="ko-KR" dirty="0"/>
              <a:t>.</a:t>
            </a:r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65B55A-55A3-48CC-9FF1-7086A1D4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96" y="1844824"/>
            <a:ext cx="51054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36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키보드 이벤트 기본 처리</a:t>
            </a: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9-12] </a:t>
            </a:r>
            <a:r>
              <a:rPr lang="ko-KR" altLang="en-US" b="1" dirty="0">
                <a:solidFill>
                  <a:srgbClr val="008000"/>
                </a:solidFill>
              </a:rPr>
              <a:t>키보드 이벤트 작동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Project09_7)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57C92D-AA66-41B6-8DD0-53B3A9DC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0012"/>
            <a:ext cx="7267575" cy="3514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529DF-78EE-4738-B553-791BE7B9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43" y="4549915"/>
            <a:ext cx="2666913" cy="17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0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키보드 이벤트 기본 처리</a:t>
            </a:r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0B5E9-515D-4592-9704-857D85C0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60425"/>
            <a:ext cx="7143940" cy="41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5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마우스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키보드 이벤트 처리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000" dirty="0"/>
              <a:t>키보드 이벤트 기본 처리</a:t>
            </a:r>
          </a:p>
          <a:p>
            <a:pPr lvl="4">
              <a:lnSpc>
                <a:spcPct val="150000"/>
              </a:lnSpc>
            </a:pPr>
            <a:endParaRPr lang="en-US" altLang="ko-KR" sz="2000" dirty="0"/>
          </a:p>
          <a:p>
            <a:pPr lvl="4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697220-DC45-4F14-AF60-DCBB870D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9" y="1844824"/>
            <a:ext cx="74485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56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+mj-ea"/>
              </a:rPr>
              <a:t>메뉴와 대화 상자</a:t>
            </a:r>
            <a:endParaRPr lang="en-US" altLang="ko-KR" sz="4000" dirty="0">
              <a:latin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66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기본 </a:t>
            </a:r>
            <a:r>
              <a:rPr lang="ko-KR" altLang="en-US" sz="4000" dirty="0" err="1"/>
              <a:t>윈폼의</a:t>
            </a:r>
            <a:r>
              <a:rPr lang="ko-KR" altLang="en-US" sz="4000" dirty="0"/>
              <a:t> 작성</a:t>
            </a:r>
            <a:endParaRPr lang="en-US" altLang="ko-KR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837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메뉴의 생성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먼저 </a:t>
            </a:r>
            <a:r>
              <a:rPr lang="ko-KR" altLang="en-US" dirty="0" err="1"/>
              <a:t>윈폼</a:t>
            </a:r>
            <a:r>
              <a:rPr lang="ko-KR" altLang="en-US" dirty="0"/>
              <a:t> 프로젝트를 생성한다</a:t>
            </a:r>
            <a:r>
              <a:rPr lang="en-US" altLang="ko-KR" dirty="0"/>
              <a:t>. </a:t>
            </a:r>
            <a:r>
              <a:rPr lang="ko-KR" altLang="en-US" dirty="0"/>
              <a:t>프로젝트 이름은 </a:t>
            </a:r>
            <a:r>
              <a:rPr lang="en-US" altLang="ko-KR" b="1" dirty="0">
                <a:solidFill>
                  <a:schemeClr val="accent1"/>
                </a:solidFill>
              </a:rPr>
              <a:t>Project09_8</a:t>
            </a:r>
            <a:r>
              <a:rPr lang="ko-KR" altLang="en-US" dirty="0"/>
              <a:t>로 한다</a:t>
            </a:r>
            <a:r>
              <a:rPr lang="en-US" altLang="ko-KR" dirty="0"/>
              <a:t>. [</a:t>
            </a:r>
            <a:r>
              <a:rPr lang="ko-KR" altLang="en-US" dirty="0"/>
              <a:t>도구 상자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메뉴 및 </a:t>
            </a:r>
            <a:r>
              <a:rPr lang="ko-KR" altLang="en-US" dirty="0" smtClean="0"/>
              <a:t>도구 </a:t>
            </a:r>
            <a:r>
              <a:rPr lang="ko-KR" altLang="en-US" dirty="0"/>
              <a:t>모음</a:t>
            </a:r>
            <a:r>
              <a:rPr lang="en-US" altLang="ko-KR" dirty="0"/>
              <a:t>] - [</a:t>
            </a:r>
            <a:r>
              <a:rPr lang="en-US" altLang="ko-KR" dirty="0" err="1"/>
              <a:t>MenuStrip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err="1"/>
              <a:t>더블클릭하면</a:t>
            </a:r>
            <a:r>
              <a:rPr lang="ko-KR" altLang="en-US" dirty="0"/>
              <a:t> </a:t>
            </a:r>
            <a:r>
              <a:rPr lang="en-US" altLang="ko-KR" dirty="0"/>
              <a:t>[Form1] </a:t>
            </a:r>
            <a:r>
              <a:rPr lang="ko-KR" altLang="en-US" dirty="0"/>
              <a:t>창에 메뉴가 간단하게 추가된다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74196-A756-4D0C-A84B-3B0BC088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5458949" cy="37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6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메뉴의 생성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이번엔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9-29]</a:t>
            </a:r>
            <a:r>
              <a:rPr lang="ko-KR" altLang="en-US" dirty="0"/>
              <a:t>와 같이 메뉴를 추가해보자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9-28]</a:t>
            </a:r>
            <a:r>
              <a:rPr lang="ko-KR" altLang="en-US" dirty="0"/>
              <a:t>에서 추가한 메뉴의 ‘여기에 입력’ 부분을 클릭하면 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윈폼에는</a:t>
            </a:r>
            <a:r>
              <a:rPr lang="ko-KR" altLang="en-US" dirty="0"/>
              <a:t> </a:t>
            </a:r>
            <a:r>
              <a:rPr lang="en-US" altLang="ko-KR" dirty="0" err="1"/>
              <a:t>PictureBox</a:t>
            </a:r>
            <a:r>
              <a:rPr lang="ko-KR" altLang="en-US" dirty="0"/>
              <a:t>와 </a:t>
            </a:r>
            <a:r>
              <a:rPr lang="en-US" altLang="ko-KR" dirty="0" err="1"/>
              <a:t>TrackBar</a:t>
            </a:r>
            <a:r>
              <a:rPr lang="ko-KR" altLang="en-US" dirty="0"/>
              <a:t>를 추가한다</a:t>
            </a:r>
            <a:r>
              <a:rPr lang="en-US" altLang="ko-KR" dirty="0"/>
              <a:t>. </a:t>
            </a:r>
            <a:r>
              <a:rPr lang="en-US" altLang="ko-KR" dirty="0" err="1"/>
              <a:t>PictureBox</a:t>
            </a:r>
            <a:r>
              <a:rPr lang="ko-KR" altLang="en-US" dirty="0"/>
              <a:t>의 </a:t>
            </a:r>
            <a:r>
              <a:rPr lang="en-US" altLang="ko-KR" dirty="0" err="1"/>
              <a:t>SizeMode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b="1" dirty="0" err="1">
                <a:solidFill>
                  <a:schemeClr val="accent1"/>
                </a:solidFill>
              </a:rPr>
              <a:t>StretchImage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E72AD-8010-4DF3-BF5C-A2ECF6EA8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4505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1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/>
              <a:t>메뉴의 생성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b="1" dirty="0" smtClean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9-13] </a:t>
            </a:r>
            <a:r>
              <a:rPr lang="ko-KR" altLang="en-US" b="1" dirty="0">
                <a:solidFill>
                  <a:srgbClr val="008000"/>
                </a:solidFill>
              </a:rPr>
              <a:t>메뉴 선택 시 실행할 코드 작성 </a:t>
            </a:r>
            <a:r>
              <a:rPr lang="en-US" altLang="ko-KR" b="1" dirty="0">
                <a:solidFill>
                  <a:srgbClr val="008000"/>
                </a:solidFill>
              </a:rPr>
              <a:t>1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Project09_8)</a:t>
            </a: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99FE0-9454-4F0E-820A-BCF69B49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248525" cy="251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60943E-CD87-4BFB-9EA4-583F1D8E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933056"/>
            <a:ext cx="3024336" cy="23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54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대화 상자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en-US" altLang="ko-KR" dirty="0"/>
              <a:t>C#</a:t>
            </a:r>
            <a:r>
              <a:rPr lang="ko-KR" altLang="en-US" dirty="0"/>
              <a:t>은 몇 가지의 대화 상자를 기본으로 제공한다</a:t>
            </a:r>
            <a:r>
              <a:rPr lang="en-US" altLang="ko-KR" dirty="0"/>
              <a:t>. </a:t>
            </a:r>
            <a:r>
              <a:rPr lang="ko-KR" altLang="en-US" dirty="0"/>
              <a:t>메시지 창을 보여주는 </a:t>
            </a:r>
            <a:r>
              <a:rPr lang="en-US" altLang="ko-KR" dirty="0" err="1"/>
              <a:t>MessageBox.Show</a:t>
            </a:r>
            <a:r>
              <a:rPr lang="en-US" altLang="ko-KR" dirty="0"/>
              <a:t>( ) </a:t>
            </a:r>
            <a:r>
              <a:rPr lang="ko-KR" altLang="en-US" dirty="0"/>
              <a:t>메서드 뿐만 아니라 열기 대화 상자인 </a:t>
            </a:r>
            <a:r>
              <a:rPr lang="en-US" altLang="ko-KR" dirty="0" err="1"/>
              <a:t>OpenFileDialog</a:t>
            </a:r>
            <a:r>
              <a:rPr lang="en-US" altLang="ko-KR" dirty="0"/>
              <a:t>, </a:t>
            </a:r>
            <a:r>
              <a:rPr lang="ko-KR" altLang="en-US" dirty="0"/>
              <a:t>저장 대화상자인 </a:t>
            </a:r>
            <a:r>
              <a:rPr lang="en-US" altLang="ko-KR" dirty="0" err="1"/>
              <a:t>SaveFileDialog</a:t>
            </a:r>
            <a:r>
              <a:rPr lang="en-US" altLang="ko-KR" dirty="0"/>
              <a:t>, </a:t>
            </a:r>
            <a:r>
              <a:rPr lang="ko-KR" altLang="en-US" dirty="0"/>
              <a:t>색상 대화 상자인 </a:t>
            </a:r>
            <a:r>
              <a:rPr lang="en-US" altLang="ko-KR" dirty="0" err="1"/>
              <a:t>ColorDialog</a:t>
            </a:r>
            <a:r>
              <a:rPr lang="en-US" altLang="ko-KR" dirty="0"/>
              <a:t>, </a:t>
            </a:r>
            <a:r>
              <a:rPr lang="ko-KR" altLang="en-US" dirty="0"/>
              <a:t>글꼴을 선택하는 </a:t>
            </a:r>
            <a:r>
              <a:rPr lang="en-US" altLang="ko-KR" dirty="0" err="1"/>
              <a:t>FontDialog</a:t>
            </a:r>
            <a:r>
              <a:rPr lang="en-US" altLang="ko-KR" dirty="0"/>
              <a:t>, </a:t>
            </a:r>
            <a:r>
              <a:rPr lang="ko-KR" altLang="en-US" dirty="0"/>
              <a:t>폴더를 선택하 는 </a:t>
            </a:r>
            <a:r>
              <a:rPr lang="en-US" altLang="ko-KR" dirty="0" err="1"/>
              <a:t>FolderBrowserDialog</a:t>
            </a:r>
            <a:r>
              <a:rPr lang="en-US" altLang="ko-KR" dirty="0"/>
              <a:t>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8871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대화 상자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98CD4-135E-4117-B336-55166B632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5544616" cy="4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000" dirty="0"/>
              <a:t>대화 상자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9-14] </a:t>
            </a:r>
            <a:r>
              <a:rPr lang="ko-KR" altLang="en-US" b="1" dirty="0">
                <a:solidFill>
                  <a:srgbClr val="008000"/>
                </a:solidFill>
              </a:rPr>
              <a:t>메뉴 선택 시 실행할 코드 작성 </a:t>
            </a:r>
            <a:r>
              <a:rPr lang="en-US" altLang="ko-KR" b="1" dirty="0">
                <a:solidFill>
                  <a:srgbClr val="008000"/>
                </a:solidFill>
              </a:rPr>
              <a:t>2 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Project09_8)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53568-945C-49C7-9740-11EF742B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229475" cy="2076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9D8C8A-C85E-4479-81E4-845EE1DF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077072"/>
            <a:ext cx="5976664" cy="23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lvl="2">
              <a:lnSpc>
                <a:spcPct val="150000"/>
              </a:lnSpc>
              <a:buClrTx/>
            </a:pPr>
            <a:r>
              <a:rPr lang="ko-KR" altLang="en-US" dirty="0"/>
              <a:t>두 번째로 만들 프로그램은 </a:t>
            </a:r>
            <a:r>
              <a:rPr lang="en-US" altLang="ko-KR" dirty="0"/>
              <a:t>Project09_8</a:t>
            </a:r>
            <a:r>
              <a:rPr lang="ko-KR" altLang="en-US" dirty="0"/>
              <a:t>에 </a:t>
            </a:r>
            <a:r>
              <a:rPr lang="en-US" altLang="ko-KR" dirty="0" err="1"/>
              <a:t>TrackBar</a:t>
            </a:r>
            <a:r>
              <a:rPr lang="ko-KR" altLang="en-US" dirty="0"/>
              <a:t>를 통한 이미지 밝기 조절 기능을 </a:t>
            </a:r>
            <a:r>
              <a:rPr lang="ko-KR" altLang="en-US" dirty="0" smtClean="0"/>
              <a:t>추가한 </a:t>
            </a:r>
            <a:r>
              <a:rPr lang="ko-KR" altLang="en-US" dirty="0"/>
              <a:t>것이다</a:t>
            </a:r>
            <a:r>
              <a:rPr lang="en-US" altLang="ko-KR" dirty="0"/>
              <a:t>. 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7889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9-15] </a:t>
            </a:r>
            <a:r>
              <a:rPr lang="ko-KR" altLang="en-US" b="1" dirty="0">
                <a:solidFill>
                  <a:srgbClr val="008000"/>
                </a:solidFill>
              </a:rPr>
              <a:t>이미지 밝기 조절 기능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Project09_8)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468B9C-58C4-429F-A62B-B41C1C53B83D}"/>
              </a:ext>
            </a:extLst>
          </p:cNvPr>
          <p:cNvGrpSpPr/>
          <p:nvPr/>
        </p:nvGrpSpPr>
        <p:grpSpPr>
          <a:xfrm>
            <a:off x="1042308" y="2242847"/>
            <a:ext cx="7221250" cy="4498521"/>
            <a:chOff x="1042308" y="2132856"/>
            <a:chExt cx="7221250" cy="44985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4484EB-1AD3-47EA-AEC7-F465E8F8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132856"/>
              <a:ext cx="7219950" cy="30099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69674B-2E31-4919-902C-EBF4400F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12" r="243"/>
            <a:stretch/>
          </p:blipFill>
          <p:spPr>
            <a:xfrm>
              <a:off x="1042308" y="5126427"/>
              <a:ext cx="721995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743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altLang="ko-KR" sz="2000" dirty="0"/>
              <a:t>[</a:t>
            </a:r>
            <a:r>
              <a:rPr lang="ko-KR" altLang="en-US" sz="2000" dirty="0"/>
              <a:t>프로그램 </a:t>
            </a:r>
            <a:r>
              <a:rPr lang="en-US" altLang="ko-KR" sz="2000" dirty="0"/>
              <a:t>2]</a:t>
            </a:r>
            <a:r>
              <a:rPr lang="ko-KR" altLang="en-US" sz="2000" dirty="0"/>
              <a:t>의 완성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9-15] </a:t>
            </a:r>
            <a:r>
              <a:rPr lang="ko-KR" altLang="en-US" b="1" dirty="0">
                <a:solidFill>
                  <a:srgbClr val="008000"/>
                </a:solidFill>
              </a:rPr>
              <a:t>이미지 밝기 조절 기능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Project09_8)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97373-4E38-45BA-AD73-FB39DB33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41" y="2170000"/>
            <a:ext cx="7248525" cy="3714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21EB80-A9DE-4E74-9ED8-9A32F351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03" y="3855973"/>
            <a:ext cx="3136248" cy="24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95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Visual Basic</a:t>
            </a:r>
            <a:r>
              <a:rPr lang="ko-KR" altLang="en-US" sz="2000" dirty="0"/>
              <a:t>의 기능을 활용한 입력 대화 상자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87BD5-5597-446E-AA95-CDABAE76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790304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프로젝트 작성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[</a:t>
            </a:r>
            <a:r>
              <a:rPr lang="ko-KR" altLang="en-US" b="1" dirty="0">
                <a:solidFill>
                  <a:schemeClr val="accent1"/>
                </a:solidFill>
              </a:rPr>
              <a:t>실습 </a:t>
            </a:r>
            <a:r>
              <a:rPr lang="en-US" altLang="ko-KR" b="1" dirty="0">
                <a:solidFill>
                  <a:schemeClr val="accent1"/>
                </a:solidFill>
              </a:rPr>
              <a:t>9-1] </a:t>
            </a:r>
            <a:r>
              <a:rPr lang="ko-KR" altLang="en-US" b="1" dirty="0" err="1">
                <a:solidFill>
                  <a:schemeClr val="accent1"/>
                </a:solidFill>
              </a:rPr>
              <a:t>윈폼</a:t>
            </a:r>
            <a:r>
              <a:rPr lang="ko-KR" altLang="en-US" b="1" dirty="0">
                <a:solidFill>
                  <a:schemeClr val="accent1"/>
                </a:solidFill>
              </a:rPr>
              <a:t> 프로젝트 만들기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en-US" altLang="ko-KR" dirty="0"/>
              <a:t>Visual Studio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새 프로젝트 만들기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r>
              <a:rPr lang="en-US" altLang="ko-KR" dirty="0"/>
              <a:t>Forms</a:t>
            </a:r>
            <a:r>
              <a:rPr lang="ko-KR" altLang="en-US" dirty="0"/>
              <a:t>앱</a:t>
            </a:r>
            <a:r>
              <a:rPr lang="en-US" altLang="ko-KR" dirty="0"/>
              <a:t>(.NET Framework)]</a:t>
            </a:r>
            <a:r>
              <a:rPr lang="ko-KR" altLang="en-US" dirty="0"/>
              <a:t>을 선택하고</a:t>
            </a:r>
            <a:r>
              <a:rPr lang="en-US" altLang="ko-KR" dirty="0"/>
              <a:t>, 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endParaRPr lang="en-US" altLang="ko-KR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/>
            </a:pPr>
            <a:endParaRPr lang="en-US" altLang="ko-KR" sz="1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D4C30-B62A-47D8-8764-7C5120327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9" y="3573016"/>
            <a:ext cx="6444055" cy="29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40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Visual Basic</a:t>
            </a:r>
            <a:r>
              <a:rPr lang="ko-KR" altLang="en-US" sz="2000" dirty="0"/>
              <a:t>의 기능을 활용한 입력 대화 상자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 err="1"/>
              <a:t>InputBox</a:t>
            </a:r>
            <a:r>
              <a:rPr lang="en-US" altLang="ko-KR" dirty="0"/>
              <a:t>( ) </a:t>
            </a:r>
            <a:r>
              <a:rPr lang="ko-KR" altLang="en-US" dirty="0"/>
              <a:t>메서드를 테스트해보기 위해 </a:t>
            </a:r>
            <a:r>
              <a:rPr lang="en-US" altLang="ko-KR" dirty="0"/>
              <a:t>Button</a:t>
            </a:r>
            <a:r>
              <a:rPr lang="ko-KR" altLang="en-US" dirty="0"/>
              <a:t>과 </a:t>
            </a:r>
            <a:r>
              <a:rPr lang="en-US" altLang="ko-KR" dirty="0" err="1"/>
              <a:t>TextBox</a:t>
            </a:r>
            <a:r>
              <a:rPr lang="ko-KR" altLang="en-US" dirty="0"/>
              <a:t>를 만들어보자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Button</a:t>
            </a:r>
            <a:r>
              <a:rPr lang="ko-KR" altLang="en-US" dirty="0"/>
              <a:t>을 </a:t>
            </a:r>
            <a:r>
              <a:rPr lang="ko-KR" altLang="en-US" dirty="0" err="1"/>
              <a:t>더블클릭해서</a:t>
            </a:r>
            <a:r>
              <a:rPr lang="ko-KR" altLang="en-US" dirty="0"/>
              <a:t> 다음과 같이 소스 코드를 추가한다</a:t>
            </a:r>
            <a:endParaRPr lang="en-US" altLang="ko-KR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sz="1700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13B8A8-69F3-4122-AC3C-800D00A8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54" y="2492896"/>
            <a:ext cx="5295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8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Visual Basic</a:t>
            </a:r>
            <a:r>
              <a:rPr lang="ko-KR" altLang="en-US" sz="2000" dirty="0"/>
              <a:t>의 기능을 활용한 입력 대화 상자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9-16] Visual Basic</a:t>
            </a:r>
            <a:r>
              <a:rPr lang="ko-KR" altLang="en-US" b="1" dirty="0">
                <a:solidFill>
                  <a:srgbClr val="008000"/>
                </a:solidFill>
              </a:rPr>
              <a:t>의 </a:t>
            </a:r>
            <a:r>
              <a:rPr lang="en-US" altLang="ko-KR" b="1" dirty="0" err="1">
                <a:solidFill>
                  <a:srgbClr val="008000"/>
                </a:solidFill>
              </a:rPr>
              <a:t>InputBox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활용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Project09_9)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92584-6F85-49D5-8EFB-9D3C4D3A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8" y="2133270"/>
            <a:ext cx="6912868" cy="45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84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메뉴와 대화 상자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en-US" altLang="ko-KR" sz="2000" dirty="0"/>
              <a:t>Visual Basic</a:t>
            </a:r>
            <a:r>
              <a:rPr lang="ko-KR" altLang="en-US" sz="2000" dirty="0"/>
              <a:t>의 기능을 활용한 입력 대화 상자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Tx/>
              <a:buNone/>
            </a:pPr>
            <a:r>
              <a:rPr lang="en-US" altLang="ko-KR" b="1" dirty="0">
                <a:solidFill>
                  <a:srgbClr val="008000"/>
                </a:solidFill>
              </a:rPr>
              <a:t>[</a:t>
            </a:r>
            <a:r>
              <a:rPr lang="ko-KR" altLang="en-US" b="1" dirty="0">
                <a:solidFill>
                  <a:srgbClr val="008000"/>
                </a:solidFill>
              </a:rPr>
              <a:t>소스 </a:t>
            </a:r>
            <a:r>
              <a:rPr lang="en-US" altLang="ko-KR" b="1" dirty="0">
                <a:solidFill>
                  <a:srgbClr val="008000"/>
                </a:solidFill>
              </a:rPr>
              <a:t>9-16] Visual Basic</a:t>
            </a:r>
            <a:r>
              <a:rPr lang="ko-KR" altLang="en-US" b="1" dirty="0">
                <a:solidFill>
                  <a:srgbClr val="008000"/>
                </a:solidFill>
              </a:rPr>
              <a:t>의 </a:t>
            </a:r>
            <a:r>
              <a:rPr lang="en-US" altLang="ko-KR" b="1" dirty="0" err="1">
                <a:solidFill>
                  <a:srgbClr val="008000"/>
                </a:solidFill>
              </a:rPr>
              <a:t>InputBox</a:t>
            </a:r>
            <a:r>
              <a:rPr lang="en-US" altLang="ko-KR" b="1" dirty="0">
                <a:solidFill>
                  <a:srgbClr val="008000"/>
                </a:solidFill>
              </a:rPr>
              <a:t>( ) </a:t>
            </a:r>
            <a:r>
              <a:rPr lang="ko-KR" altLang="en-US" b="1" dirty="0">
                <a:solidFill>
                  <a:srgbClr val="008000"/>
                </a:solidFill>
              </a:rPr>
              <a:t>메서드 활용 </a:t>
            </a:r>
            <a:r>
              <a:rPr lang="en-US" altLang="ko-KR" b="1" dirty="0">
                <a:solidFill>
                  <a:srgbClr val="008000"/>
                </a:solidFill>
              </a:rPr>
              <a:t>(</a:t>
            </a:r>
            <a:r>
              <a:rPr lang="ko-KR" altLang="en-US" b="1" dirty="0">
                <a:solidFill>
                  <a:srgbClr val="008000"/>
                </a:solidFill>
              </a:rPr>
              <a:t>프로젝트명 </a:t>
            </a:r>
            <a:r>
              <a:rPr lang="en-US" altLang="ko-KR" b="1" dirty="0">
                <a:solidFill>
                  <a:srgbClr val="008000"/>
                </a:solidFill>
              </a:rPr>
              <a:t>: Project09_9)</a:t>
            </a:r>
          </a:p>
          <a:p>
            <a:pPr marL="447675" lvl="2" indent="0">
              <a:lnSpc>
                <a:spcPct val="150000"/>
              </a:lnSpc>
              <a:buClrTx/>
              <a:buNone/>
            </a:pPr>
            <a:endParaRPr lang="en-US" altLang="ko-KR" b="1" dirty="0">
              <a:solidFill>
                <a:srgbClr val="008000"/>
              </a:solidFill>
            </a:endParaRPr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  <a:p>
            <a:pPr lvl="2">
              <a:lnSpc>
                <a:spcPct val="150000"/>
              </a:lnSpc>
              <a:buClrTx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8E2D8-4D01-4D7D-B979-5DA32953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7" y="2205127"/>
            <a:ext cx="5732872" cy="41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1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프로젝트 작성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4"/>
            </a:pPr>
            <a:r>
              <a:rPr lang="en-US" altLang="ko-KR" dirty="0"/>
              <a:t>[</a:t>
            </a:r>
            <a:r>
              <a:rPr lang="ko-KR" altLang="en-US" dirty="0"/>
              <a:t>새 프로젝트 구성</a:t>
            </a:r>
            <a:r>
              <a:rPr lang="en-US" altLang="ko-KR" dirty="0"/>
              <a:t>] </a:t>
            </a:r>
            <a:r>
              <a:rPr lang="ko-KR" altLang="en-US" dirty="0"/>
              <a:t>창에서 프로젝트 이름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chemeClr val="accent1"/>
                </a:solidFill>
              </a:rPr>
              <a:t>Project09_1</a:t>
            </a:r>
            <a:r>
              <a:rPr lang="en-US" altLang="ko-KR" dirty="0"/>
              <a:t>), </a:t>
            </a:r>
            <a:r>
              <a:rPr lang="ko-KR" altLang="en-US" dirty="0"/>
              <a:t>위치</a:t>
            </a:r>
            <a:r>
              <a:rPr lang="en-US" altLang="ko-KR" dirty="0"/>
              <a:t>(C:\</a:t>
            </a:r>
            <a:r>
              <a:rPr lang="en-US" altLang="ko-KR" dirty="0" err="1"/>
              <a:t>CookC</a:t>
            </a:r>
            <a:r>
              <a:rPr lang="en-US" altLang="ko-KR" dirty="0"/>
              <a:t>#)</a:t>
            </a:r>
            <a:r>
              <a:rPr lang="ko-KR" altLang="en-US" dirty="0"/>
              <a:t>를 입력하거나 선택한다</a:t>
            </a:r>
            <a:r>
              <a:rPr lang="en-US" altLang="ko-KR" dirty="0"/>
              <a:t>. &lt;</a:t>
            </a:r>
            <a:r>
              <a:rPr lang="ko-KR" altLang="en-US" dirty="0"/>
              <a:t>솔루션 및 프로젝트를 같은 디렉터리에 배치</a:t>
            </a:r>
            <a:r>
              <a:rPr lang="en-US" altLang="ko-KR" dirty="0"/>
              <a:t>&gt;</a:t>
            </a:r>
            <a:r>
              <a:rPr lang="ko-KR" altLang="en-US" dirty="0"/>
              <a:t>에 체크하고</a:t>
            </a:r>
            <a:r>
              <a:rPr lang="en-US" altLang="ko-KR" dirty="0"/>
              <a:t>, </a:t>
            </a:r>
            <a:r>
              <a:rPr lang="ko-KR" altLang="en-US" dirty="0"/>
              <a:t>프레임워크는 </a:t>
            </a:r>
            <a:r>
              <a:rPr lang="en-US" altLang="ko-KR" dirty="0"/>
              <a:t>[.NET Framework 4.8]</a:t>
            </a:r>
            <a:r>
              <a:rPr lang="ko-KR" altLang="en-US" dirty="0"/>
              <a:t>을 선택한 후 </a:t>
            </a:r>
            <a:r>
              <a:rPr lang="en-US" altLang="ko-KR" dirty="0"/>
              <a:t>&lt;</a:t>
            </a:r>
            <a:r>
              <a:rPr lang="ko-KR" altLang="en-US" dirty="0"/>
              <a:t>만들기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86B26-0FF1-44AC-BC2D-BBB02CE1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06" y="2924944"/>
            <a:ext cx="6968810" cy="37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7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기본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원폼의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작성</a:t>
            </a:r>
            <a:endParaRPr lang="ko-KR" altLang="en-US" dirty="0">
              <a:solidFill>
                <a:srgbClr val="008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6612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000" dirty="0" err="1"/>
              <a:t>윈폼</a:t>
            </a:r>
            <a:r>
              <a:rPr lang="ko-KR" altLang="en-US" sz="2000" dirty="0"/>
              <a:t> 프로젝트 작성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Tx/>
              <a:buFont typeface="+mj-ea"/>
              <a:buAutoNum type="circleNumDbPlain" startAt="5"/>
            </a:pPr>
            <a:r>
              <a:rPr lang="ko-KR" altLang="en-US" dirty="0"/>
              <a:t>다음과 같은 화면이 출력된다</a:t>
            </a:r>
            <a:r>
              <a:rPr lang="en-US" altLang="ko-KR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528DFD-0E50-4923-BC56-14C1B75FE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30" y="2171695"/>
            <a:ext cx="6594442" cy="46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36557</TotalTime>
  <Words>2232</Words>
  <Application>Microsoft Office PowerPoint</Application>
  <PresentationFormat>화면 슬라이드 쇼(4:3)</PresentationFormat>
  <Paragraphs>384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09. 원폼 프로그래밍</vt:lpstr>
      <vt:lpstr>PowerPoint 프레젠테이션</vt:lpstr>
      <vt:lpstr>PowerPoint 프레젠테이션</vt:lpstr>
      <vt:lpstr>01. 이 장에서 만들 프로그램</vt:lpstr>
      <vt:lpstr>01. 이 장에서 만들 프로그램</vt:lpstr>
      <vt:lpstr>PowerPoint 프레젠테이션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02. 기본 원폼의 작성</vt:lpstr>
      <vt:lpstr>PowerPoint 프레젠테이션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03. 컨트롤의 활용</vt:lpstr>
      <vt:lpstr>PowerPoint 프레젠테이션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04. 마우스 / 키보드 이벤트 처리</vt:lpstr>
      <vt:lpstr>PowerPoint 프레젠테이션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05. 메뉴와 대화 상자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오세종;신현석</dc:creator>
  <cp:lastModifiedBy>김성무</cp:lastModifiedBy>
  <cp:revision>1208</cp:revision>
  <dcterms:created xsi:type="dcterms:W3CDTF">2012-07-11T10:23:22Z</dcterms:created>
  <dcterms:modified xsi:type="dcterms:W3CDTF">2022-10-31T03:14:47Z</dcterms:modified>
</cp:coreProperties>
</file>